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709" r:id="rId1"/>
  </p:sldMasterIdLst>
  <p:notesMasterIdLst>
    <p:notesMasterId r:id="rId23"/>
  </p:notesMasterIdLst>
  <p:handoutMasterIdLst>
    <p:handoutMasterId r:id="rId24"/>
  </p:handoutMasterIdLst>
  <p:sldIdLst>
    <p:sldId id="372" r:id="rId2"/>
    <p:sldId id="626" r:id="rId3"/>
    <p:sldId id="629" r:id="rId4"/>
    <p:sldId id="631" r:id="rId5"/>
    <p:sldId id="630" r:id="rId6"/>
    <p:sldId id="632" r:id="rId7"/>
    <p:sldId id="633" r:id="rId8"/>
    <p:sldId id="634" r:id="rId9"/>
    <p:sldId id="627" r:id="rId10"/>
    <p:sldId id="622" r:id="rId11"/>
    <p:sldId id="537" r:id="rId12"/>
    <p:sldId id="568" r:id="rId13"/>
    <p:sldId id="623" r:id="rId14"/>
    <p:sldId id="569" r:id="rId15"/>
    <p:sldId id="625" r:id="rId16"/>
    <p:sldId id="564" r:id="rId17"/>
    <p:sldId id="635" r:id="rId18"/>
    <p:sldId id="628" r:id="rId19"/>
    <p:sldId id="570" r:id="rId20"/>
    <p:sldId id="571" r:id="rId21"/>
    <p:sldId id="572" r:id="rId22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98">
          <p15:clr>
            <a:srgbClr val="A4A3A4"/>
          </p15:clr>
        </p15:guide>
        <p15:guide id="2" orient="horz" pos="648" userDrawn="1">
          <p15:clr>
            <a:srgbClr val="A4A3A4"/>
          </p15:clr>
        </p15:guide>
        <p15:guide id="3" pos="288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DDDDDD"/>
    <a:srgbClr val="48969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9" autoAdjust="0"/>
    <p:restoredTop sz="89260" autoAdjust="0"/>
  </p:normalViewPr>
  <p:slideViewPr>
    <p:cSldViewPr snapToGrid="0">
      <p:cViewPr varScale="1">
        <p:scale>
          <a:sx n="102" d="100"/>
          <a:sy n="102" d="100"/>
        </p:scale>
        <p:origin x="1824" y="168"/>
      </p:cViewPr>
      <p:guideLst>
        <p:guide orient="horz" pos="1098"/>
        <p:guide orient="horz" pos="648"/>
        <p:guide pos="28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4920"/>
    </p:cViewPr>
  </p:sorterViewPr>
  <p:notesViewPr>
    <p:cSldViewPr snapToGrid="0">
      <p:cViewPr varScale="1">
        <p:scale>
          <a:sx n="68" d="100"/>
          <a:sy n="68" d="100"/>
        </p:scale>
        <p:origin x="3288" y="2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1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2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042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pPr>
              <a:defRPr/>
            </a:pPr>
            <a:fld id="{3D651AF1-FB99-4D34-AE3A-7FB6D785D4D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06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32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0"/>
            <a:r>
              <a:rPr lang="en-US" noProof="0"/>
              <a:t>Second level</a:t>
            </a:r>
          </a:p>
          <a:p>
            <a:pPr lvl="0"/>
            <a:r>
              <a:rPr lang="en-US" noProof="0"/>
              <a:t>Third level</a:t>
            </a:r>
          </a:p>
          <a:p>
            <a:pPr lvl="0"/>
            <a:r>
              <a:rPr lang="en-US" noProof="0"/>
              <a:t>Fourth level</a:t>
            </a:r>
          </a:p>
          <a:p>
            <a:pPr lvl="0"/>
            <a:r>
              <a:rPr lang="en-US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>
                <a:latin typeface="Times New Roman" pitchFamily="18" charset="0"/>
              </a:defRPr>
            </a:lvl1pPr>
          </a:lstStyle>
          <a:p>
            <a:pPr>
              <a:defRPr/>
            </a:pPr>
            <a:fld id="{60008FAF-6296-4948-B159-FCE0750922D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956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742950" indent="-28575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11430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6002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2057400" indent="-228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7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C92F6B21-B8A3-4C00-AB96-9E7F0E9CF6BB}" type="slidenum">
              <a:rPr lang="en-US" sz="1200"/>
              <a:pPr algn="r"/>
              <a:t>1</a:t>
            </a:fld>
            <a:endParaRPr lang="en-US" sz="1200"/>
          </a:p>
        </p:txBody>
      </p:sp>
      <p:sp>
        <p:nvSpPr>
          <p:cNvPr id="5427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36563" y="4343400"/>
            <a:ext cx="6127750" cy="4114800"/>
          </a:xfrm>
          <a:noFill/>
          <a:ln/>
        </p:spPr>
        <p:txBody>
          <a:bodyPr/>
          <a:lstStyle/>
          <a:p>
            <a:pPr eaLnBrk="1" hangingPunct="1">
              <a:spcBef>
                <a:spcPct val="20000"/>
              </a:spcBef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791146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829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4879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3871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7629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58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0008FAF-6296-4948-B159-FCE0750922D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6989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101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862C10F-A81F-43E0-A454-1E4768099937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5325"/>
            <a:ext cx="4648200" cy="3486150"/>
          </a:xfrm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1040" y="4415790"/>
            <a:ext cx="5608320" cy="4184994"/>
          </a:xfrm>
          <a:noFill/>
          <a:ln/>
        </p:spPr>
        <p:txBody>
          <a:bodyPr/>
          <a:lstStyle/>
          <a:p>
            <a:pPr eaLnBrk="1" hangingPunct="1">
              <a:tabLst>
                <a:tab pos="351033" algn="l"/>
              </a:tabLst>
            </a:pPr>
            <a:endParaRPr lang="en-US" sz="1400" dirty="0"/>
          </a:p>
          <a:p>
            <a:pPr eaLnBrk="1" hangingPunct="1">
              <a:tabLst>
                <a:tab pos="351033" algn="l"/>
              </a:tabLs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623646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 txBox="1">
            <a:spLocks noGrp="1" noChangeArrowheads="1"/>
          </p:cNvSpPr>
          <p:nvPr/>
        </p:nvSpPr>
        <p:spPr bwMode="auto">
          <a:xfrm>
            <a:off x="3972560" y="8831580"/>
            <a:ext cx="3037840" cy="4648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4" tIns="46578" rIns="93154" bIns="46578" anchor="b"/>
          <a:lstStyle>
            <a:lvl1pPr defTabSz="909638">
              <a:defRPr>
                <a:solidFill>
                  <a:schemeClr val="tx1"/>
                </a:solidFill>
                <a:latin typeface="Arial" charset="0"/>
              </a:defRPr>
            </a:lvl1pPr>
            <a:lvl2pPr marL="739775" indent="-284163" defTabSz="909638">
              <a:defRPr>
                <a:solidFill>
                  <a:schemeClr val="tx1"/>
                </a:solidFill>
                <a:latin typeface="Arial" charset="0"/>
              </a:defRPr>
            </a:lvl2pPr>
            <a:lvl3pPr marL="1138238" indent="-228600" defTabSz="909638">
              <a:defRPr>
                <a:solidFill>
                  <a:schemeClr val="tx1"/>
                </a:solidFill>
                <a:latin typeface="Arial" charset="0"/>
              </a:defRPr>
            </a:lvl3pPr>
            <a:lvl4pPr marL="1592263" indent="-227013" defTabSz="909638">
              <a:defRPr>
                <a:solidFill>
                  <a:schemeClr val="tx1"/>
                </a:solidFill>
                <a:latin typeface="Arial" charset="0"/>
              </a:defRPr>
            </a:lvl4pPr>
            <a:lvl5pPr marL="2047875" indent="-227013" defTabSz="909638">
              <a:defRPr>
                <a:solidFill>
                  <a:schemeClr val="tx1"/>
                </a:solidFill>
                <a:latin typeface="Arial" charset="0"/>
              </a:defRPr>
            </a:lvl5pPr>
            <a:lvl6pPr marL="25050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622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194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766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fld id="{83EECBAE-F24A-4DDF-89D4-486BA7AF4D40}" type="slidenum">
              <a:rPr lang="en-US" altLang="en-US" sz="1200">
                <a:latin typeface="Times New Roman" pitchFamily="18" charset="0"/>
                <a:cs typeface="Arial" charset="0"/>
              </a:rPr>
              <a:pPr algn="r"/>
              <a:t>13</a:t>
            </a:fld>
            <a:endParaRPr lang="en-US" altLang="en-US" sz="1200">
              <a:latin typeface="Times New Roman" pitchFamily="18" charset="0"/>
              <a:cs typeface="Arial" charset="0"/>
            </a:endParaRPr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2688" y="696913"/>
            <a:ext cx="4648200" cy="3486150"/>
          </a:xfrm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1040" y="4415791"/>
            <a:ext cx="5608320" cy="4181767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3154" tIns="46578" rIns="93154" bIns="46578"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258811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7"/>
          <p:cNvSpPr txBox="1">
            <a:spLocks noGrp="1" noChangeArrowheads="1"/>
          </p:cNvSpPr>
          <p:nvPr/>
        </p:nvSpPr>
        <p:spPr bwMode="auto">
          <a:xfrm>
            <a:off x="3970938" y="8829967"/>
            <a:ext cx="3037840" cy="4648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/>
            <a:fld id="{3875AA8C-F8E5-46CC-9927-16A52C30E650}" type="slidenum">
              <a:rPr lang="en-US" sz="1200"/>
              <a:pPr algn="r"/>
              <a:t>14</a:t>
            </a:fld>
            <a:endParaRPr lang="en-US" sz="1200"/>
          </a:p>
        </p:txBody>
      </p:sp>
      <p:sp>
        <p:nvSpPr>
          <p:cNvPr id="6656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noFill/>
          <a:ln/>
        </p:spPr>
        <p:txBody>
          <a:bodyPr/>
          <a:lstStyle/>
          <a:p>
            <a:pPr eaLnBrk="1" hangingPunct="1">
              <a:tabLst>
                <a:tab pos="349415" algn="l"/>
              </a:tabLst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389139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7" tIns="45710" rIns="91417" bIns="45710"/>
          <a:lstStyle/>
          <a:p>
            <a:pPr>
              <a:lnSpc>
                <a:spcPct val="80000"/>
              </a:lnSpc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1988" name="Slide Number Placeholder 3"/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7" tIns="45710" rIns="91417" bIns="45710" anchor="b"/>
          <a:lstStyle>
            <a:lvl1pPr defTabSz="909638">
              <a:defRPr>
                <a:solidFill>
                  <a:schemeClr val="tx1"/>
                </a:solidFill>
                <a:latin typeface="Arial" charset="0"/>
              </a:defRPr>
            </a:lvl1pPr>
            <a:lvl2pPr marL="739775" indent="-284163" defTabSz="909638">
              <a:defRPr>
                <a:solidFill>
                  <a:schemeClr val="tx1"/>
                </a:solidFill>
                <a:latin typeface="Arial" charset="0"/>
              </a:defRPr>
            </a:lvl2pPr>
            <a:lvl3pPr marL="1138238" indent="-228600" defTabSz="909638">
              <a:defRPr>
                <a:solidFill>
                  <a:schemeClr val="tx1"/>
                </a:solidFill>
                <a:latin typeface="Arial" charset="0"/>
              </a:defRPr>
            </a:lvl3pPr>
            <a:lvl4pPr marL="1592263" indent="-227013" defTabSz="909638">
              <a:defRPr>
                <a:solidFill>
                  <a:schemeClr val="tx1"/>
                </a:solidFill>
                <a:latin typeface="Arial" charset="0"/>
              </a:defRPr>
            </a:lvl4pPr>
            <a:lvl5pPr marL="2047875" indent="-227013" defTabSz="909638">
              <a:defRPr>
                <a:solidFill>
                  <a:schemeClr val="tx1"/>
                </a:solidFill>
                <a:latin typeface="Arial" charset="0"/>
              </a:defRPr>
            </a:lvl5pPr>
            <a:lvl6pPr marL="25050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622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194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766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fld id="{B80C6570-CC42-4157-A3A0-38B762FA28FB}" type="slidenum">
              <a:rPr lang="en-US" altLang="en-US" sz="1200">
                <a:latin typeface="Times New Roman" pitchFamily="18" charset="0"/>
                <a:cs typeface="Arial" charset="0"/>
              </a:rPr>
              <a:pPr algn="r"/>
              <a:t>15</a:t>
            </a:fld>
            <a:endParaRPr lang="en-US" altLang="en-US" sz="120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91760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7" tIns="45710" rIns="91417" bIns="45710"/>
          <a:lstStyle/>
          <a:p>
            <a:pPr>
              <a:lnSpc>
                <a:spcPct val="80000"/>
              </a:lnSpc>
              <a:spcBef>
                <a:spcPct val="0"/>
              </a:spcBef>
            </a:pPr>
            <a:endParaRPr lang="en-US" altLang="en-US" dirty="0"/>
          </a:p>
        </p:txBody>
      </p:sp>
      <p:sp>
        <p:nvSpPr>
          <p:cNvPr id="41988" name="Slide Number Placeholder 3"/>
          <p:cNvSpPr txBox="1">
            <a:spLocks noGrp="1"/>
          </p:cNvSpPr>
          <p:nvPr/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17" tIns="45710" rIns="91417" bIns="45710" anchor="b"/>
          <a:lstStyle>
            <a:lvl1pPr defTabSz="909638">
              <a:defRPr>
                <a:solidFill>
                  <a:schemeClr val="tx1"/>
                </a:solidFill>
                <a:latin typeface="Arial" charset="0"/>
              </a:defRPr>
            </a:lvl1pPr>
            <a:lvl2pPr marL="739775" indent="-284163" defTabSz="909638">
              <a:defRPr>
                <a:solidFill>
                  <a:schemeClr val="tx1"/>
                </a:solidFill>
                <a:latin typeface="Arial" charset="0"/>
              </a:defRPr>
            </a:lvl2pPr>
            <a:lvl3pPr marL="1138238" indent="-228600" defTabSz="909638">
              <a:defRPr>
                <a:solidFill>
                  <a:schemeClr val="tx1"/>
                </a:solidFill>
                <a:latin typeface="Arial" charset="0"/>
              </a:defRPr>
            </a:lvl3pPr>
            <a:lvl4pPr marL="1592263" indent="-227013" defTabSz="909638">
              <a:defRPr>
                <a:solidFill>
                  <a:schemeClr val="tx1"/>
                </a:solidFill>
                <a:latin typeface="Arial" charset="0"/>
              </a:defRPr>
            </a:lvl4pPr>
            <a:lvl5pPr marL="2047875" indent="-227013" defTabSz="909638">
              <a:defRPr>
                <a:solidFill>
                  <a:schemeClr val="tx1"/>
                </a:solidFill>
                <a:latin typeface="Arial" charset="0"/>
              </a:defRPr>
            </a:lvl5pPr>
            <a:lvl6pPr marL="25050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622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194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76675" indent="-227013" defTabSz="90963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r"/>
            <a:fld id="{B80C6570-CC42-4157-A3A0-38B762FA28FB}" type="slidenum">
              <a:rPr lang="en-US" altLang="en-US" sz="1200">
                <a:latin typeface="Times New Roman" pitchFamily="18" charset="0"/>
                <a:cs typeface="Arial" charset="0"/>
              </a:rPr>
              <a:pPr algn="r"/>
              <a:t>16</a:t>
            </a:fld>
            <a:endParaRPr lang="en-US" altLang="en-US" sz="1200">
              <a:latin typeface="Times New Roman" pitchFamily="18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47246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1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3598011"/>
      </p:ext>
    </p:extLst>
  </p:cSld>
  <p:clrMapOvr>
    <a:masterClrMapping/>
  </p:clrMapOvr>
  <p:transition spd="slow" advClick="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6517427"/>
      </p:ext>
    </p:extLst>
  </p:cSld>
  <p:clrMapOvr>
    <a:masterClrMapping/>
  </p:clrMapOvr>
  <p:transition spd="slow" advClick="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3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3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345083"/>
      </p:ext>
    </p:extLst>
  </p:cSld>
  <p:clrMapOvr>
    <a:masterClrMapping/>
  </p:clrMapOvr>
  <p:transition spd="slow" advClick="0">
    <p:cove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  <p:transition spd="slow" advClick="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defRPr sz="2600"/>
            </a:lvl1pPr>
            <a:lvl2pPr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defRPr/>
            </a:lvl2pPr>
            <a:lvl3pPr>
              <a:spcBef>
                <a:spcPts val="400"/>
              </a:spcBef>
              <a:spcAft>
                <a:spcPts val="400"/>
              </a:spcAft>
              <a:defRPr/>
            </a:lvl3pPr>
            <a:lvl4pPr>
              <a:spcBef>
                <a:spcPts val="400"/>
              </a:spcBef>
              <a:spcAft>
                <a:spcPts val="400"/>
              </a:spcAft>
              <a:defRPr/>
            </a:lvl4pPr>
            <a:lvl5pPr>
              <a:spcBef>
                <a:spcPts val="400"/>
              </a:spcBef>
              <a:spcAft>
                <a:spcPts val="400"/>
              </a:spcAft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9523441"/>
      </p:ext>
    </p:extLst>
  </p:cSld>
  <p:clrMapOvr>
    <a:masterClrMapping/>
  </p:clrMapOvr>
  <p:transition spd="slow" advClick="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3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8888377"/>
      </p:ext>
    </p:extLst>
  </p:cSld>
  <p:clrMapOvr>
    <a:masterClrMapping/>
  </p:clrMapOvr>
  <p:transition spd="slow" advClick="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3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3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256379"/>
      </p:ext>
    </p:extLst>
  </p:cSld>
  <p:clrMapOvr>
    <a:masterClrMapping/>
  </p:clrMapOvr>
  <p:transition spd="slow" advClick="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3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3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243117"/>
      </p:ext>
    </p:extLst>
  </p:cSld>
  <p:clrMapOvr>
    <a:masterClrMapping/>
  </p:clrMapOvr>
  <p:transition spd="slow" advClick="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2833317"/>
      </p:ext>
    </p:extLst>
  </p:cSld>
  <p:clrMapOvr>
    <a:masterClrMapping/>
  </p:clrMapOvr>
  <p:transition spd="slow" advClick="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846122"/>
      </p:ext>
    </p:extLst>
  </p:cSld>
  <p:clrMapOvr>
    <a:masterClrMapping/>
  </p:clrMapOvr>
  <p:transition spd="slow" advClick="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3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3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240207"/>
      </p:ext>
    </p:extLst>
  </p:cSld>
  <p:clrMapOvr>
    <a:masterClrMapping/>
  </p:clrMapOvr>
  <p:transition spd="slow" advClick="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1/9/20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534289"/>
      </p:ext>
    </p:extLst>
  </p:cSld>
  <p:clrMapOvr>
    <a:masterClrMapping/>
  </p:clrMapOvr>
  <p:transition spd="slow" advClick="0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04FC65E3-D794-4EBE-8CE1-D0E3CD1E0E6A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1/9/20</a:t>
            </a:fld>
            <a:endParaRPr lang="en-US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</a:pPr>
            <a:fld id="{7BBED60B-CD23-4FD7-AF3C-1DDC8036B730}" type="slidenum">
              <a:rPr lang="en-US" smtClean="0">
                <a:solidFill>
                  <a:prstClr val="black">
                    <a:tint val="75000"/>
                  </a:prstClr>
                </a:solidFill>
                <a:latin typeface="Arial"/>
              </a:rPr>
              <a:pPr fontAlgn="auto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Arial"/>
            </a:endParaRP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958" y="5864336"/>
            <a:ext cx="1459051" cy="6858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98" y="5939012"/>
            <a:ext cx="2621280" cy="536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15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08" r:id="rId12"/>
  </p:sldLayoutIdLst>
  <p:transition spd="slow" advClick="0">
    <p:cover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map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049120" y="1238839"/>
            <a:ext cx="7011988" cy="43164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316" name="Rectangle 8"/>
          <p:cNvSpPr>
            <a:spLocks noGrp="1" noChangeArrowheads="1"/>
          </p:cNvSpPr>
          <p:nvPr>
            <p:ph type="subTitle" idx="4294967295"/>
          </p:nvPr>
        </p:nvSpPr>
        <p:spPr>
          <a:xfrm>
            <a:off x="1126114" y="5555252"/>
            <a:ext cx="6858000" cy="1155514"/>
          </a:xfrm>
          <a:solidFill>
            <a:schemeClr val="accent1">
              <a:alpha val="38823"/>
            </a:schemeClr>
          </a:solidFill>
        </p:spPr>
        <p:txBody>
          <a:bodyPr anchor="ctr">
            <a:normAutofit lnSpcReduction="10000"/>
          </a:bodyPr>
          <a:lstStyle/>
          <a:p>
            <a:pPr marL="0" indent="0" algn="ctr" eaLnBrk="1" hangingPunct="1">
              <a:lnSpc>
                <a:spcPct val="80000"/>
              </a:lnSpc>
              <a:buFontTx/>
              <a:buNone/>
            </a:pPr>
            <a:r>
              <a:rPr lang="en-US" sz="2600" b="1" dirty="0">
                <a:solidFill>
                  <a:schemeClr val="bg1"/>
                </a:solidFill>
              </a:rPr>
              <a:t>Lauren Gaydosh</a:t>
            </a:r>
          </a:p>
          <a:p>
            <a:pPr marL="0" indent="0" algn="ctr" eaLnBrk="1" hangingPunct="1">
              <a:lnSpc>
                <a:spcPct val="80000"/>
              </a:lnSpc>
              <a:buFontTx/>
              <a:buNone/>
            </a:pPr>
            <a:r>
              <a:rPr lang="en-US" sz="2600" b="1" dirty="0">
                <a:solidFill>
                  <a:schemeClr val="bg1"/>
                </a:solidFill>
              </a:rPr>
              <a:t>Center for Medicine, Health, and Society</a:t>
            </a:r>
          </a:p>
          <a:p>
            <a:pPr marL="0" indent="0" algn="ctr" eaLnBrk="1" hangingPunct="1">
              <a:lnSpc>
                <a:spcPct val="80000"/>
              </a:lnSpc>
              <a:buFontTx/>
              <a:buNone/>
            </a:pPr>
            <a:r>
              <a:rPr lang="en-US" sz="2600" b="1" dirty="0">
                <a:solidFill>
                  <a:schemeClr val="bg1"/>
                </a:solidFill>
              </a:rPr>
              <a:t>Public Policy Studies</a:t>
            </a:r>
          </a:p>
        </p:txBody>
      </p:sp>
      <p:sp>
        <p:nvSpPr>
          <p:cNvPr id="13317" name="Rectangle 9"/>
          <p:cNvSpPr>
            <a:spLocks noChangeArrowheads="1"/>
          </p:cNvSpPr>
          <p:nvPr/>
        </p:nvSpPr>
        <p:spPr bwMode="auto">
          <a:xfrm>
            <a:off x="83127" y="282010"/>
            <a:ext cx="8943975" cy="1182687"/>
          </a:xfrm>
          <a:prstGeom prst="rect">
            <a:avLst/>
          </a:prstGeom>
          <a:solidFill>
            <a:schemeClr val="accent1">
              <a:alpha val="38823"/>
            </a:schemeClr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spcBef>
                <a:spcPct val="20000"/>
              </a:spcBef>
              <a:buClr>
                <a:srgbClr val="FF0000"/>
              </a:buClr>
              <a:buFont typeface="Wingdings" pitchFamily="2" charset="2"/>
              <a:buNone/>
            </a:pPr>
            <a:r>
              <a:rPr lang="en-US" sz="3200" b="1" dirty="0">
                <a:solidFill>
                  <a:schemeClr val="bg1"/>
                </a:solidFill>
              </a:rPr>
              <a:t>Predicting Diseases of Despair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Key Features of Add Health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43747"/>
            <a:ext cx="8229600" cy="4525963"/>
          </a:xfrm>
        </p:spPr>
        <p:txBody>
          <a:bodyPr/>
          <a:lstStyle/>
          <a:p>
            <a:r>
              <a:rPr lang="en-US" dirty="0"/>
              <a:t>Nationally representative study that explores the causes of health and health-related behaviors of adolescents and their outcomes in young adulthood.</a:t>
            </a:r>
          </a:p>
          <a:p>
            <a:r>
              <a:rPr lang="en-US" dirty="0"/>
              <a:t>Multi-survey, multi-wave inter-disciplinary design.</a:t>
            </a:r>
          </a:p>
          <a:p>
            <a:r>
              <a:rPr lang="en-US" dirty="0"/>
              <a:t>Direct measurement of the social contexts of adolescent life and their effects on health and health behavior.</a:t>
            </a:r>
          </a:p>
          <a:p>
            <a:r>
              <a:rPr lang="en-US" dirty="0"/>
              <a:t>Unprecedented racial and ethnic diversity and genetically informed sibling samples.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341133"/>
      </p:ext>
    </p:extLst>
  </p:cSld>
  <p:clrMapOvr>
    <a:masterClrMapping/>
  </p:clrMapOvr>
  <p:transition spd="slow" advClick="0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2"/>
          <p:cNvSpPr>
            <a:spLocks noChangeArrowheads="1"/>
          </p:cNvSpPr>
          <p:nvPr/>
        </p:nvSpPr>
        <p:spPr bwMode="auto">
          <a:xfrm>
            <a:off x="11112" y="315288"/>
            <a:ext cx="914400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2800" dirty="0">
                <a:solidFill>
                  <a:schemeClr val="accent1"/>
                </a:solidFill>
              </a:rPr>
              <a:t>Sampling Structure</a:t>
            </a:r>
          </a:p>
        </p:txBody>
      </p:sp>
      <p:grpSp>
        <p:nvGrpSpPr>
          <p:cNvPr id="17413" name="Group 58"/>
          <p:cNvGrpSpPr>
            <a:grpSpLocks/>
          </p:cNvGrpSpPr>
          <p:nvPr/>
        </p:nvGrpSpPr>
        <p:grpSpPr bwMode="auto">
          <a:xfrm>
            <a:off x="609600" y="1108820"/>
            <a:ext cx="8001000" cy="4648200"/>
            <a:chOff x="609600" y="1538285"/>
            <a:chExt cx="8001000" cy="4648203"/>
          </a:xfrm>
        </p:grpSpPr>
        <p:grpSp>
          <p:nvGrpSpPr>
            <p:cNvPr id="17414" name="Group 54"/>
            <p:cNvGrpSpPr>
              <a:grpSpLocks/>
            </p:cNvGrpSpPr>
            <p:nvPr/>
          </p:nvGrpSpPr>
          <p:grpSpPr bwMode="auto">
            <a:xfrm>
              <a:off x="609600" y="1538285"/>
              <a:ext cx="8001000" cy="4648203"/>
              <a:chOff x="677863" y="1538285"/>
              <a:chExt cx="8001000" cy="4648203"/>
            </a:xfrm>
          </p:grpSpPr>
          <p:sp>
            <p:nvSpPr>
              <p:cNvPr id="17416" name="Rectangle 3"/>
              <p:cNvSpPr>
                <a:spLocks noChangeArrowheads="1"/>
              </p:cNvSpPr>
              <p:nvPr/>
            </p:nvSpPr>
            <p:spPr bwMode="auto">
              <a:xfrm>
                <a:off x="3048000" y="3986213"/>
                <a:ext cx="1485900" cy="434975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Disabled Sample</a:t>
                </a:r>
                <a:endParaRPr lang="en-US" sz="2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7417" name="Rectangle 4"/>
              <p:cNvSpPr>
                <a:spLocks noChangeArrowheads="1"/>
              </p:cNvSpPr>
              <p:nvPr/>
            </p:nvSpPr>
            <p:spPr bwMode="auto">
              <a:xfrm>
                <a:off x="3860800" y="3478213"/>
                <a:ext cx="1181100" cy="434975"/>
              </a:xfrm>
              <a:prstGeom prst="rect">
                <a:avLst/>
              </a:prstGeom>
              <a:noFill/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18" name="Rectangle 5"/>
              <p:cNvSpPr>
                <a:spLocks noChangeArrowheads="1"/>
              </p:cNvSpPr>
              <p:nvPr/>
            </p:nvSpPr>
            <p:spPr bwMode="auto">
              <a:xfrm>
                <a:off x="677863" y="4113213"/>
                <a:ext cx="1485900" cy="660400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Saturation</a:t>
                </a:r>
              </a:p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Samples</a:t>
                </a:r>
              </a:p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from 16 Schools</a:t>
                </a:r>
              </a:p>
            </p:txBody>
          </p:sp>
          <p:sp>
            <p:nvSpPr>
              <p:cNvPr id="17419" name="Rectangle 6"/>
              <p:cNvSpPr>
                <a:spLocks noChangeArrowheads="1"/>
              </p:cNvSpPr>
              <p:nvPr/>
            </p:nvSpPr>
            <p:spPr bwMode="auto">
              <a:xfrm>
                <a:off x="3763963" y="4557713"/>
                <a:ext cx="2600325" cy="468313"/>
              </a:xfrm>
              <a:prstGeom prst="rect">
                <a:avLst/>
              </a:prstGeom>
              <a:solidFill>
                <a:schemeClr val="tx2"/>
              </a:solidFill>
              <a:ln w="2540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600" b="1">
                    <a:solidFill>
                      <a:srgbClr val="FFFFFF"/>
                    </a:solidFill>
                    <a:latin typeface="Arial Narrow" pitchFamily="34" charset="0"/>
                  </a:rPr>
                  <a:t>Main </a:t>
                </a:r>
                <a:r>
                  <a:rPr lang="en-US" sz="1600" b="1">
                    <a:solidFill>
                      <a:srgbClr val="FFFFFF"/>
                    </a:solidFill>
                  </a:rPr>
                  <a:t>Sample</a:t>
                </a:r>
                <a:r>
                  <a:rPr lang="en-US" sz="1600" b="1">
                    <a:solidFill>
                      <a:srgbClr val="FFFFFF"/>
                    </a:solidFill>
                    <a:latin typeface="Arial Narrow" pitchFamily="34" charset="0"/>
                  </a:rPr>
                  <a:t> 200/Community</a:t>
                </a:r>
                <a:endParaRPr lang="en-US" sz="2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7420" name="Line 7"/>
              <p:cNvSpPr>
                <a:spLocks noChangeShapeType="1"/>
              </p:cNvSpPr>
              <p:nvPr/>
            </p:nvSpPr>
            <p:spPr bwMode="auto">
              <a:xfrm>
                <a:off x="5080000" y="3414713"/>
                <a:ext cx="0" cy="11430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21" name="Rectangle 8"/>
              <p:cNvSpPr>
                <a:spLocks noChangeArrowheads="1"/>
              </p:cNvSpPr>
              <p:nvPr/>
            </p:nvSpPr>
            <p:spPr bwMode="auto">
              <a:xfrm>
                <a:off x="6850063" y="3519433"/>
                <a:ext cx="1828800" cy="366767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90488" tIns="44450" rIns="90488" bIns="44450">
                <a:spAutoFit/>
              </a:bodyPr>
              <a:lstStyle/>
              <a:p>
                <a:pPr algn="ctr"/>
                <a:r>
                  <a:rPr lang="en-US" b="1">
                    <a:latin typeface="Arial Narrow" pitchFamily="34" charset="0"/>
                  </a:rPr>
                  <a:t>Ethnic Samples</a:t>
                </a:r>
              </a:p>
            </p:txBody>
          </p:sp>
          <p:sp>
            <p:nvSpPr>
              <p:cNvPr id="17422" name="Rectangle 9"/>
              <p:cNvSpPr>
                <a:spLocks noChangeArrowheads="1"/>
              </p:cNvSpPr>
              <p:nvPr/>
            </p:nvSpPr>
            <p:spPr bwMode="auto">
              <a:xfrm>
                <a:off x="2240142" y="4738688"/>
                <a:ext cx="1506537" cy="638175"/>
              </a:xfrm>
              <a:prstGeom prst="rect">
                <a:avLst/>
              </a:prstGeom>
              <a:noFill/>
              <a:ln w="12700">
                <a:noFill/>
                <a:miter lim="800000"/>
                <a:headEnd/>
                <a:tailEnd/>
              </a:ln>
            </p:spPr>
            <p:txBody>
              <a:bodyPr lIns="90488" tIns="44450" rIns="90488" bIns="44450">
                <a:spAutoFit/>
              </a:bodyPr>
              <a:lstStyle/>
              <a:p>
                <a:pPr algn="ctr"/>
                <a:r>
                  <a:rPr lang="en-US" b="1">
                    <a:latin typeface="Arial Narrow" pitchFamily="34" charset="0"/>
                  </a:rPr>
                  <a:t>Genetic</a:t>
                </a:r>
              </a:p>
              <a:p>
                <a:pPr algn="ctr"/>
                <a:r>
                  <a:rPr lang="en-US" b="1">
                    <a:latin typeface="Arial Narrow" pitchFamily="34" charset="0"/>
                  </a:rPr>
                  <a:t>Samples</a:t>
                </a:r>
                <a:endParaRPr lang="en-US" sz="1600" b="1"/>
              </a:p>
            </p:txBody>
          </p:sp>
          <p:sp>
            <p:nvSpPr>
              <p:cNvPr id="17423" name="Line 10"/>
              <p:cNvSpPr>
                <a:spLocks noChangeShapeType="1"/>
              </p:cNvSpPr>
              <p:nvPr/>
            </p:nvSpPr>
            <p:spPr bwMode="auto">
              <a:xfrm>
                <a:off x="3790950" y="3414713"/>
                <a:ext cx="0" cy="5715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24" name="Line 11"/>
              <p:cNvSpPr>
                <a:spLocks noChangeShapeType="1"/>
              </p:cNvSpPr>
              <p:nvPr/>
            </p:nvSpPr>
            <p:spPr bwMode="auto">
              <a:xfrm>
                <a:off x="1422400" y="3414713"/>
                <a:ext cx="0" cy="6985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25" name="Line 12"/>
              <p:cNvSpPr>
                <a:spLocks noChangeShapeType="1"/>
              </p:cNvSpPr>
              <p:nvPr/>
            </p:nvSpPr>
            <p:spPr bwMode="auto">
              <a:xfrm>
                <a:off x="6329363" y="3414713"/>
                <a:ext cx="0" cy="3175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26" name="Line 13"/>
              <p:cNvSpPr>
                <a:spLocks noChangeShapeType="1"/>
              </p:cNvSpPr>
              <p:nvPr/>
            </p:nvSpPr>
            <p:spPr bwMode="auto">
              <a:xfrm>
                <a:off x="2370138" y="3414713"/>
                <a:ext cx="0" cy="196850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27" name="Rectangle 14"/>
              <p:cNvSpPr>
                <a:spLocks noChangeArrowheads="1"/>
              </p:cNvSpPr>
              <p:nvPr/>
            </p:nvSpPr>
            <p:spPr bwMode="auto">
              <a:xfrm>
                <a:off x="5715000" y="3732213"/>
                <a:ext cx="1231900" cy="422275"/>
              </a:xfrm>
              <a:prstGeom prst="rect">
                <a:avLst/>
              </a:prstGeom>
              <a:solidFill>
                <a:schemeClr val="accent1"/>
              </a:solidFill>
              <a:ln w="25400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High Educ</a:t>
                </a:r>
              </a:p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Black</a:t>
                </a:r>
                <a:endParaRPr lang="en-US" sz="1400"/>
              </a:p>
            </p:txBody>
          </p:sp>
          <p:sp>
            <p:nvSpPr>
              <p:cNvPr id="17428" name="Rectangle 17"/>
              <p:cNvSpPr>
                <a:spLocks noChangeArrowheads="1"/>
              </p:cNvSpPr>
              <p:nvPr/>
            </p:nvSpPr>
            <p:spPr bwMode="auto">
              <a:xfrm>
                <a:off x="6629400" y="4060826"/>
                <a:ext cx="1133475" cy="434975"/>
              </a:xfrm>
              <a:prstGeom prst="rect">
                <a:avLst/>
              </a:prstGeom>
              <a:solidFill>
                <a:schemeClr val="accent1"/>
              </a:solidFill>
              <a:ln w="25400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Puerto Rican</a:t>
                </a:r>
              </a:p>
            </p:txBody>
          </p:sp>
          <p:sp>
            <p:nvSpPr>
              <p:cNvPr id="17429" name="Rectangle 18"/>
              <p:cNvSpPr>
                <a:spLocks noChangeArrowheads="1"/>
              </p:cNvSpPr>
              <p:nvPr/>
            </p:nvSpPr>
            <p:spPr bwMode="auto">
              <a:xfrm>
                <a:off x="7035800" y="4441826"/>
                <a:ext cx="1130300" cy="434975"/>
              </a:xfrm>
              <a:prstGeom prst="rect">
                <a:avLst/>
              </a:prstGeom>
              <a:solidFill>
                <a:schemeClr val="accent1"/>
              </a:solidFill>
              <a:ln w="25400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Chinese</a:t>
                </a:r>
              </a:p>
            </p:txBody>
          </p:sp>
          <p:sp>
            <p:nvSpPr>
              <p:cNvPr id="17430" name="Freeform 20"/>
              <p:cNvSpPr>
                <a:spLocks/>
              </p:cNvSpPr>
              <p:nvPr/>
            </p:nvSpPr>
            <p:spPr bwMode="auto">
              <a:xfrm>
                <a:off x="1422400" y="5408613"/>
                <a:ext cx="1588" cy="227013"/>
              </a:xfrm>
              <a:custGeom>
                <a:avLst/>
                <a:gdLst>
                  <a:gd name="T0" fmla="*/ 2147483647 w 1"/>
                  <a:gd name="T1" fmla="*/ 0 h 172"/>
                  <a:gd name="T2" fmla="*/ 0 w 1"/>
                  <a:gd name="T3" fmla="*/ 2147483647 h 172"/>
                  <a:gd name="T4" fmla="*/ 0 60000 65536"/>
                  <a:gd name="T5" fmla="*/ 0 60000 65536"/>
                  <a:gd name="T6" fmla="*/ 0 w 1"/>
                  <a:gd name="T7" fmla="*/ 0 h 172"/>
                  <a:gd name="T8" fmla="*/ 1 w 1"/>
                  <a:gd name="T9" fmla="*/ 172 h 172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172">
                    <a:moveTo>
                      <a:pt x="1" y="0"/>
                    </a:moveTo>
                    <a:lnTo>
                      <a:pt x="0" y="172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1" name="Line 21"/>
              <p:cNvSpPr>
                <a:spLocks noChangeShapeType="1"/>
              </p:cNvSpPr>
              <p:nvPr/>
            </p:nvSpPr>
            <p:spPr bwMode="auto">
              <a:xfrm>
                <a:off x="4570413" y="5397501"/>
                <a:ext cx="0" cy="238125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2" name="Freeform 22"/>
              <p:cNvSpPr>
                <a:spLocks/>
              </p:cNvSpPr>
              <p:nvPr/>
            </p:nvSpPr>
            <p:spPr bwMode="auto">
              <a:xfrm>
                <a:off x="1417638" y="5399088"/>
                <a:ext cx="6294437" cy="9525"/>
              </a:xfrm>
              <a:custGeom>
                <a:avLst/>
                <a:gdLst>
                  <a:gd name="T0" fmla="*/ 0 w 3965"/>
                  <a:gd name="T1" fmla="*/ 2147483647 h 7"/>
                  <a:gd name="T2" fmla="*/ 2147483647 w 3965"/>
                  <a:gd name="T3" fmla="*/ 0 h 7"/>
                  <a:gd name="T4" fmla="*/ 0 60000 65536"/>
                  <a:gd name="T5" fmla="*/ 0 60000 65536"/>
                  <a:gd name="T6" fmla="*/ 0 w 3965"/>
                  <a:gd name="T7" fmla="*/ 0 h 7"/>
                  <a:gd name="T8" fmla="*/ 3965 w 3965"/>
                  <a:gd name="T9" fmla="*/ 7 h 7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3965" h="7">
                    <a:moveTo>
                      <a:pt x="0" y="7"/>
                    </a:moveTo>
                    <a:lnTo>
                      <a:pt x="3965" y="0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3" name="Line 23"/>
              <p:cNvSpPr>
                <a:spLocks noChangeShapeType="1"/>
              </p:cNvSpPr>
              <p:nvPr/>
            </p:nvSpPr>
            <p:spPr bwMode="auto">
              <a:xfrm>
                <a:off x="2995613" y="5397501"/>
                <a:ext cx="0" cy="238125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34" name="Rectangle 24"/>
              <p:cNvSpPr>
                <a:spLocks noChangeArrowheads="1"/>
              </p:cNvSpPr>
              <p:nvPr/>
            </p:nvSpPr>
            <p:spPr bwMode="auto">
              <a:xfrm>
                <a:off x="776288" y="5635626"/>
                <a:ext cx="1289050" cy="550862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Identical Twins</a:t>
                </a:r>
              </a:p>
            </p:txBody>
          </p:sp>
          <p:sp>
            <p:nvSpPr>
              <p:cNvPr id="17435" name="Rectangle 25"/>
              <p:cNvSpPr>
                <a:spLocks noChangeArrowheads="1"/>
              </p:cNvSpPr>
              <p:nvPr/>
            </p:nvSpPr>
            <p:spPr bwMode="auto">
              <a:xfrm>
                <a:off x="3925888" y="5635626"/>
                <a:ext cx="1289050" cy="550862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Full Sibs</a:t>
                </a:r>
                <a:endParaRPr lang="en-US" sz="2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7436" name="Rectangle 26"/>
              <p:cNvSpPr>
                <a:spLocks noChangeArrowheads="1"/>
              </p:cNvSpPr>
              <p:nvPr/>
            </p:nvSpPr>
            <p:spPr bwMode="auto">
              <a:xfrm>
                <a:off x="2351088" y="5635626"/>
                <a:ext cx="1289050" cy="550862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Fraternal Twins</a:t>
                </a:r>
              </a:p>
            </p:txBody>
          </p:sp>
          <p:sp>
            <p:nvSpPr>
              <p:cNvPr id="17437" name="Rectangle 27"/>
              <p:cNvSpPr>
                <a:spLocks noChangeArrowheads="1"/>
              </p:cNvSpPr>
              <p:nvPr/>
            </p:nvSpPr>
            <p:spPr bwMode="auto">
              <a:xfrm>
                <a:off x="7077075" y="5635626"/>
                <a:ext cx="1289050" cy="550862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Unrelated Pairs</a:t>
                </a:r>
              </a:p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in Same HH</a:t>
                </a:r>
              </a:p>
            </p:txBody>
          </p:sp>
          <p:sp>
            <p:nvSpPr>
              <p:cNvPr id="17438" name="Rectangle 28"/>
              <p:cNvSpPr>
                <a:spLocks noChangeArrowheads="1"/>
              </p:cNvSpPr>
              <p:nvPr/>
            </p:nvSpPr>
            <p:spPr bwMode="auto">
              <a:xfrm>
                <a:off x="5500688" y="5635626"/>
                <a:ext cx="1289050" cy="550862"/>
              </a:xfrm>
              <a:prstGeom prst="rect">
                <a:avLst/>
              </a:prstGeom>
              <a:solidFill>
                <a:schemeClr val="accent1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Half Sibs</a:t>
                </a:r>
              </a:p>
            </p:txBody>
          </p:sp>
          <p:sp>
            <p:nvSpPr>
              <p:cNvPr id="17439" name="Line 29"/>
              <p:cNvSpPr>
                <a:spLocks noChangeShapeType="1"/>
              </p:cNvSpPr>
              <p:nvPr/>
            </p:nvSpPr>
            <p:spPr bwMode="auto">
              <a:xfrm>
                <a:off x="6145213" y="5397501"/>
                <a:ext cx="0" cy="238125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0" name="Line 30"/>
              <p:cNvSpPr>
                <a:spLocks noChangeShapeType="1"/>
              </p:cNvSpPr>
              <p:nvPr/>
            </p:nvSpPr>
            <p:spPr bwMode="auto">
              <a:xfrm>
                <a:off x="7721600" y="5397501"/>
                <a:ext cx="0" cy="238125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1" name="Freeform 31"/>
              <p:cNvSpPr>
                <a:spLocks/>
              </p:cNvSpPr>
              <p:nvPr/>
            </p:nvSpPr>
            <p:spPr bwMode="auto">
              <a:xfrm>
                <a:off x="3509963" y="2271713"/>
                <a:ext cx="1587" cy="762000"/>
              </a:xfrm>
              <a:custGeom>
                <a:avLst/>
                <a:gdLst>
                  <a:gd name="T0" fmla="*/ 0 w 1"/>
                  <a:gd name="T1" fmla="*/ 0 h 576"/>
                  <a:gd name="T2" fmla="*/ 0 w 1"/>
                  <a:gd name="T3" fmla="*/ 2147483647 h 576"/>
                  <a:gd name="T4" fmla="*/ 0 60000 65536"/>
                  <a:gd name="T5" fmla="*/ 0 60000 65536"/>
                  <a:gd name="T6" fmla="*/ 0 w 1"/>
                  <a:gd name="T7" fmla="*/ 0 h 576"/>
                  <a:gd name="T8" fmla="*/ 1 w 1"/>
                  <a:gd name="T9" fmla="*/ 576 h 5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76">
                    <a:moveTo>
                      <a:pt x="0" y="0"/>
                    </a:moveTo>
                    <a:lnTo>
                      <a:pt x="0" y="576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2" name="Freeform 32"/>
              <p:cNvSpPr>
                <a:spLocks/>
              </p:cNvSpPr>
              <p:nvPr/>
            </p:nvSpPr>
            <p:spPr bwMode="auto">
              <a:xfrm>
                <a:off x="4635500" y="2271713"/>
                <a:ext cx="1588" cy="762000"/>
              </a:xfrm>
              <a:custGeom>
                <a:avLst/>
                <a:gdLst>
                  <a:gd name="T0" fmla="*/ 0 w 1"/>
                  <a:gd name="T1" fmla="*/ 0 h 576"/>
                  <a:gd name="T2" fmla="*/ 0 w 1"/>
                  <a:gd name="T3" fmla="*/ 2147483647 h 576"/>
                  <a:gd name="T4" fmla="*/ 0 60000 65536"/>
                  <a:gd name="T5" fmla="*/ 0 60000 65536"/>
                  <a:gd name="T6" fmla="*/ 0 w 1"/>
                  <a:gd name="T7" fmla="*/ 0 h 576"/>
                  <a:gd name="T8" fmla="*/ 1 w 1"/>
                  <a:gd name="T9" fmla="*/ 576 h 5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76">
                    <a:moveTo>
                      <a:pt x="0" y="0"/>
                    </a:moveTo>
                    <a:lnTo>
                      <a:pt x="0" y="576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3" name="Freeform 33"/>
              <p:cNvSpPr>
                <a:spLocks/>
              </p:cNvSpPr>
              <p:nvPr/>
            </p:nvSpPr>
            <p:spPr bwMode="auto">
              <a:xfrm>
                <a:off x="5764213" y="2271713"/>
                <a:ext cx="1587" cy="762000"/>
              </a:xfrm>
              <a:custGeom>
                <a:avLst/>
                <a:gdLst>
                  <a:gd name="T0" fmla="*/ 0 w 1"/>
                  <a:gd name="T1" fmla="*/ 0 h 576"/>
                  <a:gd name="T2" fmla="*/ 0 w 1"/>
                  <a:gd name="T3" fmla="*/ 2147483647 h 576"/>
                  <a:gd name="T4" fmla="*/ 0 60000 65536"/>
                  <a:gd name="T5" fmla="*/ 0 60000 65536"/>
                  <a:gd name="T6" fmla="*/ 0 w 1"/>
                  <a:gd name="T7" fmla="*/ 0 h 576"/>
                  <a:gd name="T8" fmla="*/ 1 w 1"/>
                  <a:gd name="T9" fmla="*/ 576 h 5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76">
                    <a:moveTo>
                      <a:pt x="0" y="0"/>
                    </a:moveTo>
                    <a:lnTo>
                      <a:pt x="0" y="576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4" name="Freeform 34"/>
              <p:cNvSpPr>
                <a:spLocks/>
              </p:cNvSpPr>
              <p:nvPr/>
            </p:nvSpPr>
            <p:spPr bwMode="auto">
              <a:xfrm>
                <a:off x="6892925" y="2271713"/>
                <a:ext cx="1588" cy="762000"/>
              </a:xfrm>
              <a:custGeom>
                <a:avLst/>
                <a:gdLst>
                  <a:gd name="T0" fmla="*/ 0 w 1"/>
                  <a:gd name="T1" fmla="*/ 0 h 576"/>
                  <a:gd name="T2" fmla="*/ 0 w 1"/>
                  <a:gd name="T3" fmla="*/ 2147483647 h 576"/>
                  <a:gd name="T4" fmla="*/ 0 60000 65536"/>
                  <a:gd name="T5" fmla="*/ 0 60000 65536"/>
                  <a:gd name="T6" fmla="*/ 0 w 1"/>
                  <a:gd name="T7" fmla="*/ 0 h 576"/>
                  <a:gd name="T8" fmla="*/ 1 w 1"/>
                  <a:gd name="T9" fmla="*/ 576 h 5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76">
                    <a:moveTo>
                      <a:pt x="0" y="0"/>
                    </a:moveTo>
                    <a:lnTo>
                      <a:pt x="0" y="576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5" name="Freeform 35"/>
              <p:cNvSpPr>
                <a:spLocks/>
              </p:cNvSpPr>
              <p:nvPr/>
            </p:nvSpPr>
            <p:spPr bwMode="auto">
              <a:xfrm>
                <a:off x="2386013" y="2271713"/>
                <a:ext cx="1587" cy="762000"/>
              </a:xfrm>
              <a:custGeom>
                <a:avLst/>
                <a:gdLst>
                  <a:gd name="T0" fmla="*/ 0 w 1"/>
                  <a:gd name="T1" fmla="*/ 0 h 576"/>
                  <a:gd name="T2" fmla="*/ 0 w 1"/>
                  <a:gd name="T3" fmla="*/ 2147483647 h 576"/>
                  <a:gd name="T4" fmla="*/ 0 60000 65536"/>
                  <a:gd name="T5" fmla="*/ 0 60000 65536"/>
                  <a:gd name="T6" fmla="*/ 0 w 1"/>
                  <a:gd name="T7" fmla="*/ 0 h 576"/>
                  <a:gd name="T8" fmla="*/ 1 w 1"/>
                  <a:gd name="T9" fmla="*/ 576 h 576"/>
                </a:gdLst>
                <a:ahLst/>
                <a:cxnLst>
                  <a:cxn ang="T4">
                    <a:pos x="T0" y="T1"/>
                  </a:cxn>
                  <a:cxn ang="T5">
                    <a:pos x="T2" y="T3"/>
                  </a:cxn>
                </a:cxnLst>
                <a:rect l="T6" t="T7" r="T8" b="T9"/>
                <a:pathLst>
                  <a:path w="1" h="576">
                    <a:moveTo>
                      <a:pt x="0" y="0"/>
                    </a:moveTo>
                    <a:lnTo>
                      <a:pt x="0" y="576"/>
                    </a:lnTo>
                  </a:path>
                </a:pathLst>
              </a:custGeom>
              <a:noFill/>
              <a:ln w="2540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6" name="Rectangle 37"/>
              <p:cNvSpPr>
                <a:spLocks noChangeArrowheads="1"/>
              </p:cNvSpPr>
              <p:nvPr/>
            </p:nvSpPr>
            <p:spPr bwMode="auto">
              <a:xfrm>
                <a:off x="779463" y="3033713"/>
                <a:ext cx="7585075" cy="381000"/>
              </a:xfrm>
              <a:prstGeom prst="rect">
                <a:avLst/>
              </a:prstGeom>
              <a:solidFill>
                <a:schemeClr val="tx2"/>
              </a:solidFill>
              <a:ln w="25400">
                <a:solidFill>
                  <a:schemeClr val="tx2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>
                  <a:lnSpc>
                    <a:spcPct val="60000"/>
                  </a:lnSpc>
                  <a:spcBef>
                    <a:spcPct val="50000"/>
                  </a:spcBef>
                </a:pPr>
                <a:r>
                  <a:rPr lang="en-US" sz="1600" b="1">
                    <a:solidFill>
                      <a:srgbClr val="FFFFFF"/>
                    </a:solidFill>
                    <a:latin typeface="Arial Narrow" pitchFamily="34" charset="0"/>
                  </a:rPr>
                  <a:t>Sampling</a:t>
                </a:r>
                <a:r>
                  <a:rPr lang="en-US" sz="1600" b="1">
                    <a:latin typeface="Arial Narrow" pitchFamily="34" charset="0"/>
                  </a:rPr>
                  <a:t> </a:t>
                </a:r>
                <a:r>
                  <a:rPr lang="en-US" sz="1600" b="1">
                    <a:solidFill>
                      <a:srgbClr val="FFFFFF"/>
                    </a:solidFill>
                    <a:latin typeface="Arial Narrow" pitchFamily="34" charset="0"/>
                  </a:rPr>
                  <a:t>Frame of Adolescents and Parents  N = 100,000+  (100 to 4,000 per pair of schools)</a:t>
                </a:r>
                <a:endParaRPr lang="en-US" sz="24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7447" name="Rectangle 38"/>
              <p:cNvSpPr>
                <a:spLocks noChangeArrowheads="1"/>
              </p:cNvSpPr>
              <p:nvPr/>
            </p:nvSpPr>
            <p:spPr bwMode="auto">
              <a:xfrm>
                <a:off x="2298700" y="1538285"/>
                <a:ext cx="4673600" cy="395288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b="1" dirty="0">
                    <a:solidFill>
                      <a:srgbClr val="FFFFFF"/>
                    </a:solidFill>
                  </a:rPr>
                  <a:t>School Sampling Frame = QED</a:t>
                </a:r>
                <a:endParaRPr lang="en-US" sz="2400" b="1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7448" name="Line 39"/>
              <p:cNvSpPr>
                <a:spLocks noChangeShapeType="1"/>
              </p:cNvSpPr>
              <p:nvPr/>
            </p:nvSpPr>
            <p:spPr bwMode="auto">
              <a:xfrm>
                <a:off x="2387600" y="1933576"/>
                <a:ext cx="0" cy="2095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49" name="Line 40"/>
              <p:cNvSpPr>
                <a:spLocks noChangeShapeType="1"/>
              </p:cNvSpPr>
              <p:nvPr/>
            </p:nvSpPr>
            <p:spPr bwMode="auto">
              <a:xfrm>
                <a:off x="3509963" y="1933576"/>
                <a:ext cx="0" cy="2095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50" name="Line 41"/>
              <p:cNvSpPr>
                <a:spLocks noChangeShapeType="1"/>
              </p:cNvSpPr>
              <p:nvPr/>
            </p:nvSpPr>
            <p:spPr bwMode="auto">
              <a:xfrm>
                <a:off x="4635500" y="1933576"/>
                <a:ext cx="0" cy="2095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51" name="Line 42"/>
              <p:cNvSpPr>
                <a:spLocks noChangeShapeType="1"/>
              </p:cNvSpPr>
              <p:nvPr/>
            </p:nvSpPr>
            <p:spPr bwMode="auto">
              <a:xfrm>
                <a:off x="5757863" y="1933576"/>
                <a:ext cx="0" cy="2095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52" name="Line 43"/>
              <p:cNvSpPr>
                <a:spLocks noChangeShapeType="1"/>
              </p:cNvSpPr>
              <p:nvPr/>
            </p:nvSpPr>
            <p:spPr bwMode="auto">
              <a:xfrm>
                <a:off x="6881813" y="1933576"/>
                <a:ext cx="0" cy="209550"/>
              </a:xfrm>
              <a:prstGeom prst="line">
                <a:avLst/>
              </a:prstGeom>
              <a:noFill/>
              <a:ln w="25400">
                <a:solidFill>
                  <a:schemeClr val="tx1"/>
                </a:solidFill>
                <a:round/>
                <a:headEnd/>
                <a:tailEnd type="triangle" w="med" len="med"/>
              </a:ln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7453" name="Rectangle 45"/>
              <p:cNvSpPr>
                <a:spLocks noChangeArrowheads="1"/>
              </p:cNvSpPr>
              <p:nvPr/>
            </p:nvSpPr>
            <p:spPr bwMode="auto">
              <a:xfrm>
                <a:off x="4437063" y="2187576"/>
                <a:ext cx="428625" cy="152400"/>
              </a:xfrm>
              <a:prstGeom prst="rect">
                <a:avLst/>
              </a:prstGeom>
              <a:solidFill>
                <a:schemeClr val="bg2"/>
              </a:solidFill>
              <a:ln w="12700">
                <a:noFill/>
                <a:miter lim="800000"/>
                <a:headEnd/>
                <a:tailEnd/>
              </a:ln>
            </p:spPr>
            <p:txBody>
              <a:bodyPr wrap="none" lIns="0" tIns="0" rIns="0" bIns="0" anchor="ctr"/>
              <a:lstStyle/>
              <a:p>
                <a:r>
                  <a:rPr lang="en-US" sz="1400" b="1">
                    <a:solidFill>
                      <a:srgbClr val="FFFFFF"/>
                    </a:solidFill>
                  </a:rPr>
                  <a:t>H</a:t>
                </a:r>
                <a:endParaRPr lang="en-US" sz="1600" b="1">
                  <a:solidFill>
                    <a:srgbClr val="FFFFFF"/>
                  </a:solidFill>
                </a:endParaRPr>
              </a:p>
            </p:txBody>
          </p:sp>
          <p:sp>
            <p:nvSpPr>
              <p:cNvPr id="17454" name="Rectangle 46"/>
              <p:cNvSpPr>
                <a:spLocks noChangeArrowheads="1"/>
              </p:cNvSpPr>
              <p:nvPr/>
            </p:nvSpPr>
            <p:spPr bwMode="auto">
              <a:xfrm>
                <a:off x="1905000" y="2505076"/>
                <a:ext cx="949325" cy="2540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Feeder</a:t>
                </a:r>
              </a:p>
            </p:txBody>
          </p:sp>
          <p:sp>
            <p:nvSpPr>
              <p:cNvPr id="17455" name="Rectangle 47"/>
              <p:cNvSpPr>
                <a:spLocks noChangeArrowheads="1"/>
              </p:cNvSpPr>
              <p:nvPr/>
            </p:nvSpPr>
            <p:spPr bwMode="auto">
              <a:xfrm>
                <a:off x="3122613" y="2143126"/>
                <a:ext cx="776287" cy="2159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400" b="1">
                    <a:solidFill>
                      <a:srgbClr val="FFFFFF"/>
                    </a:solidFill>
                  </a:rPr>
                  <a:t>HS</a:t>
                </a:r>
              </a:p>
            </p:txBody>
          </p:sp>
          <p:sp>
            <p:nvSpPr>
              <p:cNvPr id="17456" name="Rectangle 48"/>
              <p:cNvSpPr>
                <a:spLocks noChangeArrowheads="1"/>
              </p:cNvSpPr>
              <p:nvPr/>
            </p:nvSpPr>
            <p:spPr bwMode="auto">
              <a:xfrm>
                <a:off x="4246563" y="2138363"/>
                <a:ext cx="776287" cy="217488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400" b="1">
                    <a:solidFill>
                      <a:srgbClr val="FFFFFF"/>
                    </a:solidFill>
                  </a:rPr>
                  <a:t>HS</a:t>
                </a:r>
              </a:p>
            </p:txBody>
          </p:sp>
          <p:sp>
            <p:nvSpPr>
              <p:cNvPr id="17457" name="Rectangle 49"/>
              <p:cNvSpPr>
                <a:spLocks noChangeArrowheads="1"/>
              </p:cNvSpPr>
              <p:nvPr/>
            </p:nvSpPr>
            <p:spPr bwMode="auto">
              <a:xfrm>
                <a:off x="5370513" y="2135188"/>
                <a:ext cx="776287" cy="2159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400" b="1">
                    <a:solidFill>
                      <a:srgbClr val="FFFFFF"/>
                    </a:solidFill>
                  </a:rPr>
                  <a:t>HS</a:t>
                </a:r>
              </a:p>
            </p:txBody>
          </p:sp>
          <p:sp>
            <p:nvSpPr>
              <p:cNvPr id="17458" name="Rectangle 50"/>
              <p:cNvSpPr>
                <a:spLocks noChangeArrowheads="1"/>
              </p:cNvSpPr>
              <p:nvPr/>
            </p:nvSpPr>
            <p:spPr bwMode="auto">
              <a:xfrm>
                <a:off x="6494463" y="2143305"/>
                <a:ext cx="776287" cy="217487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400" b="1">
                    <a:solidFill>
                      <a:srgbClr val="FFFFFF"/>
                    </a:solidFill>
                  </a:rPr>
                  <a:t>HS</a:t>
                </a:r>
              </a:p>
            </p:txBody>
          </p:sp>
          <p:sp>
            <p:nvSpPr>
              <p:cNvPr id="17459" name="Rectangle 51"/>
              <p:cNvSpPr>
                <a:spLocks noChangeArrowheads="1"/>
              </p:cNvSpPr>
              <p:nvPr/>
            </p:nvSpPr>
            <p:spPr bwMode="auto">
              <a:xfrm>
                <a:off x="3033713" y="2505076"/>
                <a:ext cx="949325" cy="2540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Feeder</a:t>
                </a:r>
              </a:p>
            </p:txBody>
          </p:sp>
          <p:sp>
            <p:nvSpPr>
              <p:cNvPr id="17460" name="Rectangle 52"/>
              <p:cNvSpPr>
                <a:spLocks noChangeArrowheads="1"/>
              </p:cNvSpPr>
              <p:nvPr/>
            </p:nvSpPr>
            <p:spPr bwMode="auto">
              <a:xfrm>
                <a:off x="4162425" y="2505076"/>
                <a:ext cx="949325" cy="2540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Feeder</a:t>
                </a:r>
              </a:p>
            </p:txBody>
          </p:sp>
          <p:sp>
            <p:nvSpPr>
              <p:cNvPr id="17461" name="Rectangle 53"/>
              <p:cNvSpPr>
                <a:spLocks noChangeArrowheads="1"/>
              </p:cNvSpPr>
              <p:nvPr/>
            </p:nvSpPr>
            <p:spPr bwMode="auto">
              <a:xfrm>
                <a:off x="5291138" y="2505076"/>
                <a:ext cx="949325" cy="2540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Feeder</a:t>
                </a:r>
              </a:p>
            </p:txBody>
          </p:sp>
          <p:sp>
            <p:nvSpPr>
              <p:cNvPr id="17462" name="Rectangle 54"/>
              <p:cNvSpPr>
                <a:spLocks noChangeArrowheads="1"/>
              </p:cNvSpPr>
              <p:nvPr/>
            </p:nvSpPr>
            <p:spPr bwMode="auto">
              <a:xfrm>
                <a:off x="6419850" y="2505076"/>
                <a:ext cx="949325" cy="254000"/>
              </a:xfrm>
              <a:prstGeom prst="rect">
                <a:avLst/>
              </a:prstGeom>
              <a:solidFill>
                <a:schemeClr val="accent2"/>
              </a:solidFill>
              <a:ln w="25400">
                <a:noFill/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r>
                  <a:rPr lang="en-US" sz="1200" b="1">
                    <a:solidFill>
                      <a:srgbClr val="FFFFFF"/>
                    </a:solidFill>
                  </a:rPr>
                  <a:t>Feeder</a:t>
                </a:r>
              </a:p>
            </p:txBody>
          </p:sp>
          <p:sp>
            <p:nvSpPr>
              <p:cNvPr id="17463" name="Rectangle 16"/>
              <p:cNvSpPr>
                <a:spLocks noChangeArrowheads="1"/>
              </p:cNvSpPr>
              <p:nvPr/>
            </p:nvSpPr>
            <p:spPr bwMode="auto">
              <a:xfrm>
                <a:off x="7378700" y="4814888"/>
                <a:ext cx="1231900" cy="460375"/>
              </a:xfrm>
              <a:prstGeom prst="rect">
                <a:avLst/>
              </a:prstGeom>
              <a:solidFill>
                <a:schemeClr val="accent1"/>
              </a:solidFill>
              <a:ln w="25400">
                <a:solidFill>
                  <a:schemeClr val="bg1"/>
                </a:solidFill>
                <a:miter lim="800000"/>
                <a:headEnd/>
                <a:tailEnd/>
              </a:ln>
            </p:spPr>
            <p:txBody>
              <a:bodyPr wrap="none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17464" name="Text Box 19"/>
              <p:cNvSpPr txBox="1">
                <a:spLocks noChangeArrowheads="1"/>
              </p:cNvSpPr>
              <p:nvPr/>
            </p:nvSpPr>
            <p:spPr bwMode="auto">
              <a:xfrm>
                <a:off x="7660045" y="4895673"/>
                <a:ext cx="658813" cy="274637"/>
              </a:xfrm>
              <a:prstGeom prst="rect">
                <a:avLst/>
              </a:prstGeom>
              <a:solidFill>
                <a:schemeClr val="accent1"/>
              </a:solidFill>
              <a:ln w="12700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r>
                  <a:rPr lang="en-US" sz="1200" b="1">
                    <a:solidFill>
                      <a:srgbClr val="FFFFFF"/>
                    </a:solidFill>
                  </a:rPr>
                  <a:t>Cuban</a:t>
                </a:r>
                <a:endParaRPr lang="en-US" sz="120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7415" name="Rectangle 47"/>
            <p:cNvSpPr>
              <a:spLocks noChangeArrowheads="1"/>
            </p:cNvSpPr>
            <p:nvPr/>
          </p:nvSpPr>
          <p:spPr bwMode="auto">
            <a:xfrm>
              <a:off x="1916805" y="2146479"/>
              <a:ext cx="776287" cy="215900"/>
            </a:xfrm>
            <a:prstGeom prst="rect">
              <a:avLst/>
            </a:prstGeom>
            <a:solidFill>
              <a:schemeClr val="accent2"/>
            </a:solidFill>
            <a:ln w="25400">
              <a:noFill/>
              <a:miter lim="800000"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1400" b="1">
                  <a:solidFill>
                    <a:srgbClr val="FFFFFF"/>
                  </a:solidFill>
                </a:rPr>
                <a:t>HS</a:t>
              </a:r>
            </a:p>
          </p:txBody>
        </p:sp>
      </p:grpSp>
      <p:sp>
        <p:nvSpPr>
          <p:cNvPr id="55" name="Rectangle 54"/>
          <p:cNvSpPr/>
          <p:nvPr/>
        </p:nvSpPr>
        <p:spPr>
          <a:xfrm>
            <a:off x="304800" y="5867400"/>
            <a:ext cx="2133600" cy="7620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5660039" y="5842745"/>
            <a:ext cx="3084466" cy="7381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599997"/>
      </p:ext>
    </p:extLst>
  </p:cSld>
  <p:clrMapOvr>
    <a:masterClrMapping/>
  </p:clrMapOvr>
  <p:transition spd="slow" advClick="0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132946" y="5867400"/>
            <a:ext cx="2631914" cy="6904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304799" y="5867400"/>
            <a:ext cx="2419927" cy="69041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45" name="Text Box 13"/>
          <p:cNvSpPr txBox="1">
            <a:spLocks noChangeArrowheads="1"/>
          </p:cNvSpPr>
          <p:nvPr/>
        </p:nvSpPr>
        <p:spPr bwMode="auto">
          <a:xfrm>
            <a:off x="2285442" y="277492"/>
            <a:ext cx="486383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accent1"/>
                </a:solidFill>
                <a:latin typeface="+mj-lt"/>
              </a:rPr>
              <a:t>Add Health Contextual model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r="4936" b="37217"/>
          <a:stretch/>
        </p:blipFill>
        <p:spPr>
          <a:xfrm>
            <a:off x="1873185" y="973385"/>
            <a:ext cx="5681711" cy="5300141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4113727" y="3210648"/>
            <a:ext cx="1200624" cy="825613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444" name="Picture 1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172501" y="3235912"/>
            <a:ext cx="1083075" cy="775083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4111380301"/>
      </p:ext>
    </p:extLst>
  </p:cSld>
  <p:clrMapOvr>
    <a:masterClrMapping/>
  </p:clrMapOvr>
  <p:transition spd="slow" advClick="0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Line 2"/>
          <p:cNvSpPr>
            <a:spLocks noChangeShapeType="1"/>
          </p:cNvSpPr>
          <p:nvPr/>
        </p:nvSpPr>
        <p:spPr bwMode="auto">
          <a:xfrm>
            <a:off x="2362203" y="1600200"/>
            <a:ext cx="6781800" cy="0"/>
          </a:xfrm>
          <a:prstGeom prst="line">
            <a:avLst/>
          </a:prstGeom>
          <a:noFill/>
          <a:ln w="57150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39" name="Rectangle 3"/>
          <p:cNvSpPr>
            <a:spLocks noChangeArrowheads="1"/>
          </p:cNvSpPr>
          <p:nvPr/>
        </p:nvSpPr>
        <p:spPr bwMode="auto">
          <a:xfrm>
            <a:off x="228600" y="5791200"/>
            <a:ext cx="8686800" cy="83820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US" altLang="en-US" sz="1800">
              <a:cs typeface="Arial" charset="0"/>
            </a:endParaRPr>
          </a:p>
        </p:txBody>
      </p:sp>
      <p:sp>
        <p:nvSpPr>
          <p:cNvPr id="14340" name="Rectangle 9"/>
          <p:cNvSpPr>
            <a:spLocks noChangeArrowheads="1"/>
          </p:cNvSpPr>
          <p:nvPr/>
        </p:nvSpPr>
        <p:spPr bwMode="auto">
          <a:xfrm>
            <a:off x="304800" y="2654300"/>
            <a:ext cx="1371600" cy="838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Wave II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1996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(88.6%)</a:t>
            </a:r>
          </a:p>
        </p:txBody>
      </p:sp>
      <p:sp>
        <p:nvSpPr>
          <p:cNvPr id="14341" name="Rectangle 10"/>
          <p:cNvSpPr>
            <a:spLocks noChangeArrowheads="1"/>
          </p:cNvSpPr>
          <p:nvPr/>
        </p:nvSpPr>
        <p:spPr bwMode="auto">
          <a:xfrm>
            <a:off x="304800" y="3689353"/>
            <a:ext cx="1371600" cy="8413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Wave III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2001-2002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(77.4%)</a:t>
            </a:r>
          </a:p>
        </p:txBody>
      </p:sp>
      <p:sp>
        <p:nvSpPr>
          <p:cNvPr id="14342" name="Oval 11"/>
          <p:cNvSpPr>
            <a:spLocks noChangeArrowheads="1"/>
          </p:cNvSpPr>
          <p:nvPr/>
        </p:nvSpPr>
        <p:spPr bwMode="auto">
          <a:xfrm>
            <a:off x="3311525" y="1576388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School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Admin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144</a:t>
            </a:r>
          </a:p>
        </p:txBody>
      </p:sp>
      <p:sp>
        <p:nvSpPr>
          <p:cNvPr id="14343" name="Rectangle 12"/>
          <p:cNvSpPr>
            <a:spLocks noChangeArrowheads="1"/>
          </p:cNvSpPr>
          <p:nvPr/>
        </p:nvSpPr>
        <p:spPr bwMode="auto">
          <a:xfrm>
            <a:off x="6138613" y="1618092"/>
            <a:ext cx="1495922" cy="83099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Adolescents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in grades 7-12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20,745</a:t>
            </a:r>
          </a:p>
        </p:txBody>
      </p:sp>
      <p:sp>
        <p:nvSpPr>
          <p:cNvPr id="14344" name="Rectangle 13"/>
          <p:cNvSpPr>
            <a:spLocks noChangeArrowheads="1"/>
          </p:cNvSpPr>
          <p:nvPr/>
        </p:nvSpPr>
        <p:spPr bwMode="auto">
          <a:xfrm>
            <a:off x="6138613" y="2657904"/>
            <a:ext cx="1495922" cy="83099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Adolescents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in grades 8-12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14,738</a:t>
            </a:r>
          </a:p>
        </p:txBody>
      </p:sp>
      <p:sp>
        <p:nvSpPr>
          <p:cNvPr id="14345" name="Freeform 15"/>
          <p:cNvSpPr>
            <a:spLocks/>
          </p:cNvSpPr>
          <p:nvPr/>
        </p:nvSpPr>
        <p:spPr bwMode="auto">
          <a:xfrm>
            <a:off x="6896101" y="4495803"/>
            <a:ext cx="1588" cy="1374775"/>
          </a:xfrm>
          <a:custGeom>
            <a:avLst/>
            <a:gdLst>
              <a:gd name="T0" fmla="*/ 0 w 1"/>
              <a:gd name="T1" fmla="*/ 0 h 866"/>
              <a:gd name="T2" fmla="*/ 0 w 1"/>
              <a:gd name="T3" fmla="*/ 2147483647 h 866"/>
              <a:gd name="T4" fmla="*/ 0 60000 65536"/>
              <a:gd name="T5" fmla="*/ 0 60000 65536"/>
              <a:gd name="T6" fmla="*/ 0 w 1"/>
              <a:gd name="T7" fmla="*/ 0 h 866"/>
              <a:gd name="T8" fmla="*/ 1 w 1"/>
              <a:gd name="T9" fmla="*/ 866 h 866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1" h="866">
                <a:moveTo>
                  <a:pt x="0" y="0"/>
                </a:moveTo>
                <a:lnTo>
                  <a:pt x="0" y="866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46" name="Rectangle 17"/>
          <p:cNvSpPr>
            <a:spLocks noChangeArrowheads="1"/>
          </p:cNvSpPr>
          <p:nvPr/>
        </p:nvSpPr>
        <p:spPr bwMode="auto">
          <a:xfrm>
            <a:off x="6154738" y="4741863"/>
            <a:ext cx="1463675" cy="823912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Adults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Aged 24-32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15,701</a:t>
            </a:r>
          </a:p>
        </p:txBody>
      </p:sp>
      <p:sp>
        <p:nvSpPr>
          <p:cNvPr id="14347" name="Rectangle 18"/>
          <p:cNvSpPr>
            <a:spLocks noChangeArrowheads="1"/>
          </p:cNvSpPr>
          <p:nvPr/>
        </p:nvSpPr>
        <p:spPr bwMode="auto">
          <a:xfrm>
            <a:off x="304800" y="4735513"/>
            <a:ext cx="1371600" cy="838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Wave IV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2008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(80.3%)</a:t>
            </a:r>
          </a:p>
        </p:txBody>
      </p:sp>
      <p:sp>
        <p:nvSpPr>
          <p:cNvPr id="14348" name="Rectangle 20"/>
          <p:cNvSpPr>
            <a:spLocks noChangeArrowheads="1"/>
          </p:cNvSpPr>
          <p:nvPr/>
        </p:nvSpPr>
        <p:spPr bwMode="auto">
          <a:xfrm>
            <a:off x="304800" y="1612903"/>
            <a:ext cx="1371600" cy="8413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Wave I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1994-1995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(79%)</a:t>
            </a:r>
          </a:p>
        </p:txBody>
      </p:sp>
      <p:sp>
        <p:nvSpPr>
          <p:cNvPr id="14349" name="Rectangle 21"/>
          <p:cNvSpPr>
            <a:spLocks noChangeArrowheads="1"/>
          </p:cNvSpPr>
          <p:nvPr/>
        </p:nvSpPr>
        <p:spPr bwMode="auto">
          <a:xfrm>
            <a:off x="2362200" y="838200"/>
            <a:ext cx="1828800" cy="609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In-School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Administration</a:t>
            </a:r>
          </a:p>
        </p:txBody>
      </p:sp>
      <p:sp>
        <p:nvSpPr>
          <p:cNvPr id="14350" name="Rectangle 22"/>
          <p:cNvSpPr>
            <a:spLocks noChangeArrowheads="1"/>
          </p:cNvSpPr>
          <p:nvPr/>
        </p:nvSpPr>
        <p:spPr bwMode="auto">
          <a:xfrm>
            <a:off x="6553200" y="838200"/>
            <a:ext cx="1828800" cy="609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Survey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Administration</a:t>
            </a:r>
          </a:p>
        </p:txBody>
      </p:sp>
      <p:sp>
        <p:nvSpPr>
          <p:cNvPr id="14351" name="Rectangle 23"/>
          <p:cNvSpPr>
            <a:spLocks noChangeArrowheads="1"/>
          </p:cNvSpPr>
          <p:nvPr/>
        </p:nvSpPr>
        <p:spPr bwMode="auto">
          <a:xfrm>
            <a:off x="2090774" y="1755795"/>
            <a:ext cx="944489" cy="553998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Students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90,118</a:t>
            </a:r>
          </a:p>
        </p:txBody>
      </p:sp>
      <p:sp>
        <p:nvSpPr>
          <p:cNvPr id="14352" name="Oval 24"/>
          <p:cNvSpPr>
            <a:spLocks noChangeArrowheads="1"/>
          </p:cNvSpPr>
          <p:nvPr/>
        </p:nvSpPr>
        <p:spPr bwMode="auto">
          <a:xfrm>
            <a:off x="4410635" y="3720576"/>
            <a:ext cx="1370101" cy="822305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Partners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1,507</a:t>
            </a:r>
          </a:p>
        </p:txBody>
      </p:sp>
      <p:sp>
        <p:nvSpPr>
          <p:cNvPr id="14353" name="Oval 25"/>
          <p:cNvSpPr>
            <a:spLocks noChangeArrowheads="1"/>
          </p:cNvSpPr>
          <p:nvPr/>
        </p:nvSpPr>
        <p:spPr bwMode="auto">
          <a:xfrm>
            <a:off x="7848600" y="1709739"/>
            <a:ext cx="1066800" cy="646112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solidFill>
                  <a:schemeClr val="bg1"/>
                </a:solidFill>
                <a:cs typeface="Arial" charset="0"/>
              </a:rPr>
              <a:t>Parent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solidFill>
                  <a:schemeClr val="bg1"/>
                </a:solidFill>
                <a:cs typeface="Arial" charset="0"/>
              </a:rPr>
              <a:t>17,670</a:t>
            </a:r>
          </a:p>
        </p:txBody>
      </p:sp>
      <p:sp>
        <p:nvSpPr>
          <p:cNvPr id="14354" name="Rectangle 26"/>
          <p:cNvSpPr>
            <a:spLocks noChangeArrowheads="1"/>
          </p:cNvSpPr>
          <p:nvPr/>
        </p:nvSpPr>
        <p:spPr bwMode="auto">
          <a:xfrm>
            <a:off x="6200202" y="3694542"/>
            <a:ext cx="1372747" cy="830997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Young Adults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Aged 18-26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>
                <a:solidFill>
                  <a:schemeClr val="bg1"/>
                </a:solidFill>
                <a:cs typeface="Arial" charset="0"/>
              </a:rPr>
              <a:t>15,197</a:t>
            </a:r>
          </a:p>
        </p:txBody>
      </p:sp>
      <p:sp>
        <p:nvSpPr>
          <p:cNvPr id="14355" name="Freeform 27"/>
          <p:cNvSpPr>
            <a:spLocks/>
          </p:cNvSpPr>
          <p:nvPr/>
        </p:nvSpPr>
        <p:spPr bwMode="auto">
          <a:xfrm>
            <a:off x="127001" y="5680075"/>
            <a:ext cx="8851901" cy="1588"/>
          </a:xfrm>
          <a:custGeom>
            <a:avLst/>
            <a:gdLst>
              <a:gd name="T0" fmla="*/ 0 w 5576"/>
              <a:gd name="T1" fmla="*/ 0 h 1"/>
              <a:gd name="T2" fmla="*/ 2147483647 w 5576"/>
              <a:gd name="T3" fmla="*/ 0 h 1"/>
              <a:gd name="T4" fmla="*/ 0 60000 65536"/>
              <a:gd name="T5" fmla="*/ 0 60000 65536"/>
              <a:gd name="T6" fmla="*/ 0 w 5576"/>
              <a:gd name="T7" fmla="*/ 0 h 1"/>
              <a:gd name="T8" fmla="*/ 5576 w 557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576" h="1">
                <a:moveTo>
                  <a:pt x="0" y="0"/>
                </a:moveTo>
                <a:lnTo>
                  <a:pt x="5576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6" name="Freeform 28"/>
          <p:cNvSpPr>
            <a:spLocks/>
          </p:cNvSpPr>
          <p:nvPr/>
        </p:nvSpPr>
        <p:spPr bwMode="auto">
          <a:xfrm>
            <a:off x="127001" y="3584575"/>
            <a:ext cx="8851901" cy="1588"/>
          </a:xfrm>
          <a:custGeom>
            <a:avLst/>
            <a:gdLst>
              <a:gd name="T0" fmla="*/ 0 w 5576"/>
              <a:gd name="T1" fmla="*/ 0 h 1"/>
              <a:gd name="T2" fmla="*/ 2147483647 w 5576"/>
              <a:gd name="T3" fmla="*/ 0 h 1"/>
              <a:gd name="T4" fmla="*/ 0 60000 65536"/>
              <a:gd name="T5" fmla="*/ 0 60000 65536"/>
              <a:gd name="T6" fmla="*/ 0 w 5576"/>
              <a:gd name="T7" fmla="*/ 0 h 1"/>
              <a:gd name="T8" fmla="*/ 5576 w 557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576" h="1">
                <a:moveTo>
                  <a:pt x="0" y="0"/>
                </a:moveTo>
                <a:lnTo>
                  <a:pt x="5576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7" name="Freeform 29"/>
          <p:cNvSpPr>
            <a:spLocks/>
          </p:cNvSpPr>
          <p:nvPr/>
        </p:nvSpPr>
        <p:spPr bwMode="auto">
          <a:xfrm>
            <a:off x="127001" y="2536825"/>
            <a:ext cx="8851901" cy="1588"/>
          </a:xfrm>
          <a:custGeom>
            <a:avLst/>
            <a:gdLst>
              <a:gd name="T0" fmla="*/ 0 w 5576"/>
              <a:gd name="T1" fmla="*/ 0 h 1"/>
              <a:gd name="T2" fmla="*/ 2147483647 w 5576"/>
              <a:gd name="T3" fmla="*/ 0 h 1"/>
              <a:gd name="T4" fmla="*/ 0 60000 65536"/>
              <a:gd name="T5" fmla="*/ 0 60000 65536"/>
              <a:gd name="T6" fmla="*/ 0 w 5576"/>
              <a:gd name="T7" fmla="*/ 0 h 1"/>
              <a:gd name="T8" fmla="*/ 5576 w 557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576" h="1">
                <a:moveTo>
                  <a:pt x="0" y="0"/>
                </a:moveTo>
                <a:lnTo>
                  <a:pt x="5576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8" name="Freeform 30"/>
          <p:cNvSpPr>
            <a:spLocks/>
          </p:cNvSpPr>
          <p:nvPr/>
        </p:nvSpPr>
        <p:spPr bwMode="auto">
          <a:xfrm>
            <a:off x="127001" y="1524000"/>
            <a:ext cx="8851901" cy="1588"/>
          </a:xfrm>
          <a:custGeom>
            <a:avLst/>
            <a:gdLst>
              <a:gd name="T0" fmla="*/ 0 w 5576"/>
              <a:gd name="T1" fmla="*/ 0 h 1"/>
              <a:gd name="T2" fmla="*/ 2147483647 w 5576"/>
              <a:gd name="T3" fmla="*/ 0 h 1"/>
              <a:gd name="T4" fmla="*/ 0 60000 65536"/>
              <a:gd name="T5" fmla="*/ 0 60000 65536"/>
              <a:gd name="T6" fmla="*/ 0 w 5576"/>
              <a:gd name="T7" fmla="*/ 0 h 1"/>
              <a:gd name="T8" fmla="*/ 5576 w 557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576" h="1">
                <a:moveTo>
                  <a:pt x="0" y="0"/>
                </a:moveTo>
                <a:lnTo>
                  <a:pt x="5576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59" name="Oval 31"/>
          <p:cNvSpPr>
            <a:spLocks noChangeArrowheads="1"/>
          </p:cNvSpPr>
          <p:nvPr/>
        </p:nvSpPr>
        <p:spPr bwMode="auto">
          <a:xfrm>
            <a:off x="3290887" y="2633663"/>
            <a:ext cx="914400" cy="914400"/>
          </a:xfrm>
          <a:prstGeom prst="ellipse">
            <a:avLst/>
          </a:prstGeom>
          <a:solidFill>
            <a:schemeClr val="accent2"/>
          </a:solidFill>
          <a:ln>
            <a:noFill/>
          </a:ln>
          <a:extLst/>
        </p:spPr>
        <p:txBody>
          <a:bodyPr lIns="0" tIns="0" rIns="0" bIns="0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School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Admin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cs typeface="Arial" charset="0"/>
              </a:rPr>
              <a:t>128</a:t>
            </a:r>
          </a:p>
        </p:txBody>
      </p:sp>
      <p:sp>
        <p:nvSpPr>
          <p:cNvPr id="14360" name="AutoShape 32"/>
          <p:cNvSpPr>
            <a:spLocks noChangeArrowheads="1"/>
          </p:cNvSpPr>
          <p:nvPr/>
        </p:nvSpPr>
        <p:spPr bwMode="auto">
          <a:xfrm>
            <a:off x="4533900" y="885828"/>
            <a:ext cx="1766888" cy="485775"/>
          </a:xfrm>
          <a:prstGeom prst="rightArrow">
            <a:avLst>
              <a:gd name="adj1" fmla="val 50000"/>
              <a:gd name="adj2" fmla="val 90931"/>
            </a:avLst>
          </a:prstGeom>
          <a:solidFill>
            <a:schemeClr val="tx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488" tIns="44450" rIns="90488" bIns="44450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US" altLang="en-US" sz="1800">
              <a:cs typeface="Arial" charset="0"/>
            </a:endParaRPr>
          </a:p>
        </p:txBody>
      </p:sp>
      <p:cxnSp>
        <p:nvCxnSpPr>
          <p:cNvPr id="14361" name="AutoShape 35"/>
          <p:cNvCxnSpPr>
            <a:cxnSpLocks noChangeShapeType="1"/>
            <a:stCxn id="14343" idx="2"/>
            <a:endCxn id="14344" idx="0"/>
          </p:cNvCxnSpPr>
          <p:nvPr/>
        </p:nvCxnSpPr>
        <p:spPr bwMode="auto">
          <a:xfrm>
            <a:off x="6886574" y="2449089"/>
            <a:ext cx="0" cy="208815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2" name="AutoShape 36"/>
          <p:cNvCxnSpPr>
            <a:cxnSpLocks noChangeShapeType="1"/>
            <a:stCxn id="14344" idx="2"/>
            <a:endCxn id="14354" idx="0"/>
          </p:cNvCxnSpPr>
          <p:nvPr/>
        </p:nvCxnSpPr>
        <p:spPr bwMode="auto">
          <a:xfrm>
            <a:off x="6886574" y="3488901"/>
            <a:ext cx="2" cy="205641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363" name="Oval 24"/>
          <p:cNvSpPr>
            <a:spLocks noChangeArrowheads="1"/>
          </p:cNvSpPr>
          <p:nvPr/>
        </p:nvSpPr>
        <p:spPr bwMode="auto">
          <a:xfrm>
            <a:off x="4468816" y="4743453"/>
            <a:ext cx="1271587" cy="822325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IIV Study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~100</a:t>
            </a:r>
          </a:p>
        </p:txBody>
      </p:sp>
      <p:sp>
        <p:nvSpPr>
          <p:cNvPr id="14364" name="Rectangle 18"/>
          <p:cNvSpPr>
            <a:spLocks noChangeArrowheads="1"/>
          </p:cNvSpPr>
          <p:nvPr/>
        </p:nvSpPr>
        <p:spPr bwMode="auto">
          <a:xfrm>
            <a:off x="304800" y="5773738"/>
            <a:ext cx="1371600" cy="8382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Wave V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2016-18</a:t>
            </a:r>
          </a:p>
        </p:txBody>
      </p:sp>
      <p:sp>
        <p:nvSpPr>
          <p:cNvPr id="14365" name="Freeform 28"/>
          <p:cNvSpPr>
            <a:spLocks/>
          </p:cNvSpPr>
          <p:nvPr/>
        </p:nvSpPr>
        <p:spPr bwMode="auto">
          <a:xfrm>
            <a:off x="127001" y="4632325"/>
            <a:ext cx="8851901" cy="1588"/>
          </a:xfrm>
          <a:custGeom>
            <a:avLst/>
            <a:gdLst>
              <a:gd name="T0" fmla="*/ 0 w 5576"/>
              <a:gd name="T1" fmla="*/ 0 h 1"/>
              <a:gd name="T2" fmla="*/ 2147483647 w 5576"/>
              <a:gd name="T3" fmla="*/ 0 h 1"/>
              <a:gd name="T4" fmla="*/ 0 60000 65536"/>
              <a:gd name="T5" fmla="*/ 0 60000 65536"/>
              <a:gd name="T6" fmla="*/ 0 w 5576"/>
              <a:gd name="T7" fmla="*/ 0 h 1"/>
              <a:gd name="T8" fmla="*/ 5576 w 5576"/>
              <a:gd name="T9" fmla="*/ 1 h 1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5576" h="1">
                <a:moveTo>
                  <a:pt x="0" y="0"/>
                </a:moveTo>
                <a:lnTo>
                  <a:pt x="5576" y="0"/>
                </a:lnTo>
              </a:path>
            </a:pathLst>
          </a:custGeom>
          <a:noFill/>
          <a:ln w="9525">
            <a:solidFill>
              <a:schemeClr val="accent1"/>
            </a:solidFill>
            <a:prstDash val="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4367" name="Rectangle 17"/>
          <p:cNvSpPr>
            <a:spLocks noChangeArrowheads="1"/>
          </p:cNvSpPr>
          <p:nvPr/>
        </p:nvSpPr>
        <p:spPr bwMode="auto">
          <a:xfrm>
            <a:off x="6154738" y="5780088"/>
            <a:ext cx="1463675" cy="823912"/>
          </a:xfrm>
          <a:prstGeom prst="rect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Adults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Aged 32-42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Target: 12,000</a:t>
            </a:r>
          </a:p>
        </p:txBody>
      </p:sp>
      <p:cxnSp>
        <p:nvCxnSpPr>
          <p:cNvPr id="14368" name="Straight Connector 6"/>
          <p:cNvCxnSpPr>
            <a:cxnSpLocks noChangeShapeType="1"/>
            <a:stCxn id="14354" idx="1"/>
            <a:endCxn id="14352" idx="6"/>
          </p:cNvCxnSpPr>
          <p:nvPr/>
        </p:nvCxnSpPr>
        <p:spPr bwMode="auto">
          <a:xfrm flipH="1">
            <a:off x="5780736" y="4110041"/>
            <a:ext cx="419466" cy="21688"/>
          </a:xfrm>
          <a:prstGeom prst="line">
            <a:avLst/>
          </a:prstGeom>
          <a:noFill/>
          <a:ln w="381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69" name="Straight Connector 8"/>
          <p:cNvCxnSpPr>
            <a:cxnSpLocks noChangeShapeType="1"/>
            <a:stCxn id="14346" idx="1"/>
            <a:endCxn id="14363" idx="6"/>
          </p:cNvCxnSpPr>
          <p:nvPr/>
        </p:nvCxnSpPr>
        <p:spPr bwMode="auto">
          <a:xfrm flipH="1">
            <a:off x="5740403" y="5154613"/>
            <a:ext cx="414338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70" name="Straight Arrow Connector 11"/>
          <p:cNvCxnSpPr>
            <a:cxnSpLocks noChangeShapeType="1"/>
            <a:stCxn id="14354" idx="2"/>
            <a:endCxn id="14346" idx="0"/>
          </p:cNvCxnSpPr>
          <p:nvPr/>
        </p:nvCxnSpPr>
        <p:spPr bwMode="auto">
          <a:xfrm>
            <a:off x="6886576" y="4525539"/>
            <a:ext cx="0" cy="216324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371" name="Straight Arrow Connector 13"/>
          <p:cNvCxnSpPr>
            <a:cxnSpLocks noChangeShapeType="1"/>
            <a:stCxn id="14346" idx="2"/>
          </p:cNvCxnSpPr>
          <p:nvPr/>
        </p:nvCxnSpPr>
        <p:spPr bwMode="auto">
          <a:xfrm>
            <a:off x="6886575" y="5565776"/>
            <a:ext cx="0" cy="207963"/>
          </a:xfrm>
          <a:prstGeom prst="straightConnector1">
            <a:avLst/>
          </a:prstGeom>
          <a:noFill/>
          <a:ln w="38100" algn="ctr">
            <a:solidFill>
              <a:schemeClr val="tx1"/>
            </a:solidFill>
            <a:miter lim="800000"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284" y="149945"/>
            <a:ext cx="2621285" cy="536449"/>
          </a:xfrm>
          <a:prstGeom prst="rect">
            <a:avLst/>
          </a:prstGeom>
        </p:spPr>
      </p:pic>
      <p:sp>
        <p:nvSpPr>
          <p:cNvPr id="37" name="Text Box 14"/>
          <p:cNvSpPr txBox="1">
            <a:spLocks noChangeArrowheads="1"/>
          </p:cNvSpPr>
          <p:nvPr/>
        </p:nvSpPr>
        <p:spPr bwMode="auto">
          <a:xfrm>
            <a:off x="4084561" y="251287"/>
            <a:ext cx="4691156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3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itchFamily="18" charset="0"/>
              </a:rPr>
              <a:t>Social, Behavioral, and Biological Linkages Across the Life Course</a:t>
            </a:r>
          </a:p>
        </p:txBody>
      </p:sp>
      <p:sp>
        <p:nvSpPr>
          <p:cNvPr id="38" name="Oval 25"/>
          <p:cNvSpPr>
            <a:spLocks noChangeArrowheads="1"/>
          </p:cNvSpPr>
          <p:nvPr/>
        </p:nvSpPr>
        <p:spPr bwMode="auto">
          <a:xfrm>
            <a:off x="7848600" y="5884068"/>
            <a:ext cx="1066800" cy="646112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US" altLang="en-US" sz="1500" dirty="0">
              <a:solidFill>
                <a:schemeClr val="bg1"/>
              </a:solidFill>
              <a:cs typeface="Arial" charset="0"/>
            </a:endParaRP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solidFill>
                  <a:schemeClr val="bg1"/>
                </a:solidFill>
                <a:cs typeface="Arial" charset="0"/>
              </a:rPr>
              <a:t>Parent 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500" dirty="0">
                <a:solidFill>
                  <a:schemeClr val="bg1"/>
                </a:solidFill>
                <a:cs typeface="Arial" charset="0"/>
              </a:rPr>
              <a:t>3,000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endParaRPr lang="en-US" altLang="en-US" sz="1500" dirty="0">
              <a:solidFill>
                <a:schemeClr val="bg1"/>
              </a:solidFill>
              <a:cs typeface="Arial" charset="0"/>
            </a:endParaRPr>
          </a:p>
        </p:txBody>
      </p:sp>
      <p:cxnSp>
        <p:nvCxnSpPr>
          <p:cNvPr id="39" name="AutoShape 35"/>
          <p:cNvCxnSpPr>
            <a:cxnSpLocks noChangeShapeType="1"/>
          </p:cNvCxnSpPr>
          <p:nvPr/>
        </p:nvCxnSpPr>
        <p:spPr bwMode="auto">
          <a:xfrm>
            <a:off x="3768725" y="2449885"/>
            <a:ext cx="0" cy="208815"/>
          </a:xfrm>
          <a:prstGeom prst="straightConnector1">
            <a:avLst/>
          </a:prstGeom>
          <a:noFill/>
          <a:ln w="38100">
            <a:solidFill>
              <a:schemeClr val="tx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0" name="Oval 24"/>
          <p:cNvSpPr>
            <a:spLocks noChangeArrowheads="1"/>
          </p:cNvSpPr>
          <p:nvPr/>
        </p:nvSpPr>
        <p:spPr bwMode="auto">
          <a:xfrm>
            <a:off x="4512469" y="5843990"/>
            <a:ext cx="1271587" cy="822325"/>
          </a:xfrm>
          <a:prstGeom prst="ellipse">
            <a:avLst/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IIV Study</a:t>
            </a:r>
          </a:p>
          <a:p>
            <a:pPr algn="ctr" eaLnBrk="1" hangingPunct="1"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1600" dirty="0">
                <a:solidFill>
                  <a:schemeClr val="bg1"/>
                </a:solidFill>
                <a:cs typeface="Arial" charset="0"/>
              </a:rPr>
              <a:t>~100</a:t>
            </a:r>
          </a:p>
        </p:txBody>
      </p:sp>
      <p:cxnSp>
        <p:nvCxnSpPr>
          <p:cNvPr id="41" name="Straight Connector 8"/>
          <p:cNvCxnSpPr>
            <a:cxnSpLocks noChangeShapeType="1"/>
          </p:cNvCxnSpPr>
          <p:nvPr/>
        </p:nvCxnSpPr>
        <p:spPr bwMode="auto">
          <a:xfrm flipH="1">
            <a:off x="5780737" y="6237130"/>
            <a:ext cx="414338" cy="0"/>
          </a:xfrm>
          <a:prstGeom prst="line">
            <a:avLst/>
          </a:prstGeom>
          <a:noFill/>
          <a:ln w="38100" algn="ctr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2188194811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5902036" y="5867400"/>
            <a:ext cx="3011053" cy="7237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97686" y="1040423"/>
            <a:ext cx="1616944" cy="4618182"/>
          </a:xfrm>
          <a:gradFill>
            <a:gsLst>
              <a:gs pos="58000">
                <a:schemeClr val="accent1">
                  <a:lumMod val="5000"/>
                  <a:lumOff val="95000"/>
                </a:schemeClr>
              </a:gs>
              <a:gs pos="91000">
                <a:schemeClr val="accent1">
                  <a:lumMod val="45000"/>
                  <a:lumOff val="55000"/>
                </a:schemeClr>
              </a:gs>
              <a:gs pos="9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>
            <a:normAutofit/>
          </a:bodyPr>
          <a:lstStyle/>
          <a:p>
            <a:pPr eaLnBrk="1" hangingPunct="1">
              <a:lnSpc>
                <a:spcPct val="95000"/>
              </a:lnSpc>
              <a:buFontTx/>
              <a:buNone/>
            </a:pPr>
            <a:r>
              <a:rPr lang="en-US" sz="1200" b="1" dirty="0"/>
              <a:t>Waves I, II</a:t>
            </a:r>
          </a:p>
          <a:p>
            <a:pPr eaLnBrk="1" hangingPunct="1">
              <a:spcAft>
                <a:spcPts val="50"/>
              </a:spcAft>
              <a:buFontTx/>
              <a:buNone/>
            </a:pPr>
            <a:r>
              <a:rPr lang="en-US" sz="1200" dirty="0">
                <a:latin typeface="Arial" charset="0"/>
              </a:rPr>
              <a:t>Demographic</a:t>
            </a:r>
          </a:p>
          <a:p>
            <a:pPr eaLnBrk="1" hangingPunct="1">
              <a:spcAft>
                <a:spcPts val="50"/>
              </a:spcAft>
              <a:buFontTx/>
              <a:buNone/>
            </a:pPr>
            <a:r>
              <a:rPr lang="en-US" sz="1200" dirty="0">
                <a:latin typeface="Arial" charset="0"/>
              </a:rPr>
              <a:t>Family, siblings, friends</a:t>
            </a:r>
          </a:p>
          <a:p>
            <a:pPr eaLnBrk="1" hangingPunct="1">
              <a:spcAft>
                <a:spcPts val="50"/>
              </a:spcAft>
              <a:buFontTx/>
              <a:buNone/>
            </a:pPr>
            <a:r>
              <a:rPr lang="en-US" sz="1200" dirty="0">
                <a:latin typeface="Arial" charset="0"/>
              </a:rPr>
              <a:t>Education, </a:t>
            </a:r>
            <a:r>
              <a:rPr lang="en-US" sz="1400" dirty="0">
                <a:latin typeface="Arial" charset="0"/>
              </a:rPr>
              <a:t>work</a:t>
            </a:r>
            <a:endParaRPr lang="en-US" sz="1200" dirty="0">
              <a:latin typeface="Arial" charset="0"/>
            </a:endParaRPr>
          </a:p>
          <a:p>
            <a:pPr eaLnBrk="1" hangingPunct="1">
              <a:spcAft>
                <a:spcPts val="50"/>
              </a:spcAft>
              <a:buFontTx/>
              <a:buNone/>
            </a:pPr>
            <a:r>
              <a:rPr lang="en-US" sz="1200" dirty="0">
                <a:latin typeface="Arial" charset="0"/>
              </a:rPr>
              <a:t>Physical and mental health</a:t>
            </a:r>
          </a:p>
          <a:p>
            <a:pPr eaLnBrk="1" hangingPunct="1">
              <a:spcAft>
                <a:spcPts val="50"/>
              </a:spcAft>
              <a:buFontTx/>
              <a:buNone/>
            </a:pPr>
            <a:r>
              <a:rPr lang="en-US" sz="1200" dirty="0">
                <a:latin typeface="Arial" charset="0"/>
              </a:rPr>
              <a:t>Daily activities and sleep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Relationships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Sexual, &amp; fertility histories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Substance use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Delinquency and violence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Attitudes, religion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Economics, expectations</a:t>
            </a:r>
          </a:p>
          <a:p>
            <a:pPr>
              <a:spcAft>
                <a:spcPts val="50"/>
              </a:spcAft>
              <a:buClr>
                <a:srgbClr val="E4143C"/>
              </a:buClr>
              <a:buFontTx/>
              <a:buNone/>
            </a:pPr>
            <a:r>
              <a:rPr lang="en-US" sz="1200" dirty="0">
                <a:latin typeface="Arial" charset="0"/>
              </a:rPr>
              <a:t>Psychological, personality </a:t>
            </a:r>
          </a:p>
          <a:p>
            <a:pPr>
              <a:buClr>
                <a:srgbClr val="E4143C"/>
              </a:buClr>
              <a:buFontTx/>
              <a:buNone/>
            </a:pPr>
            <a:endParaRPr lang="en-US" sz="1600" dirty="0"/>
          </a:p>
          <a:p>
            <a:pPr eaLnBrk="1" hangingPunct="1">
              <a:lnSpc>
                <a:spcPct val="95000"/>
              </a:lnSpc>
              <a:buFontTx/>
              <a:buNone/>
            </a:pPr>
            <a:endParaRPr lang="en-US" sz="2000" dirty="0"/>
          </a:p>
          <a:p>
            <a:pPr eaLnBrk="1" hangingPunct="1">
              <a:lnSpc>
                <a:spcPct val="90000"/>
              </a:lnSpc>
            </a:pPr>
            <a:endParaRPr lang="en-US" sz="2000" dirty="0"/>
          </a:p>
        </p:txBody>
      </p:sp>
      <p:sp>
        <p:nvSpPr>
          <p:cNvPr id="25604" name="Rectangle 5"/>
          <p:cNvSpPr>
            <a:spLocks noChangeArrowheads="1"/>
          </p:cNvSpPr>
          <p:nvPr/>
        </p:nvSpPr>
        <p:spPr bwMode="auto">
          <a:xfrm>
            <a:off x="2031690" y="1040423"/>
            <a:ext cx="1979180" cy="4646400"/>
          </a:xfrm>
          <a:prstGeom prst="rect">
            <a:avLst/>
          </a:prstGeom>
          <a:gradFill>
            <a:gsLst>
              <a:gs pos="58000">
                <a:schemeClr val="accent1">
                  <a:lumMod val="5000"/>
                  <a:lumOff val="95000"/>
                </a:schemeClr>
              </a:gs>
              <a:gs pos="91000">
                <a:schemeClr val="accent1">
                  <a:lumMod val="45000"/>
                  <a:lumOff val="55000"/>
                </a:schemeClr>
              </a:gs>
              <a:gs pos="9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12700" algn="ctr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225425" indent="-225425">
              <a:lnSpc>
                <a:spcPct val="95000"/>
              </a:lnSpc>
              <a:spcBef>
                <a:spcPct val="20000"/>
              </a:spcBef>
              <a:spcAft>
                <a:spcPct val="20000"/>
              </a:spcAft>
            </a:pPr>
            <a:r>
              <a:rPr lang="en-US" sz="1200" b="1" dirty="0"/>
              <a:t>Wave III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Demographic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Family, siblings, friends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Education, work, </a:t>
            </a:r>
            <a:r>
              <a:rPr lang="en-US" sz="1200" b="1" dirty="0"/>
              <a:t>military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Physical and mental health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Daily activities and sleep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Relationships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Sexual, &amp; fertility histories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Substance use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b="1" dirty="0" err="1"/>
              <a:t>Involvmt</a:t>
            </a:r>
            <a:r>
              <a:rPr lang="en-US" sz="1200" b="1" dirty="0"/>
              <a:t> w/criminal justice sys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Attitudes, religion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Economics, expectations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dirty="0"/>
              <a:t>Psychological, personality </a:t>
            </a:r>
          </a:p>
          <a:p>
            <a:pPr marL="225425" indent="-225425">
              <a:spcBef>
                <a:spcPct val="20000"/>
              </a:spcBef>
              <a:spcAft>
                <a:spcPts val="50"/>
              </a:spcAft>
            </a:pPr>
            <a:r>
              <a:rPr lang="en-US" sz="1200" b="1" dirty="0"/>
              <a:t>Children and parenting</a:t>
            </a:r>
          </a:p>
          <a:p>
            <a:pPr marL="225425" indent="-225425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Civic participation</a:t>
            </a:r>
          </a:p>
          <a:p>
            <a:pPr marL="225425" indent="-225425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Gambling</a:t>
            </a:r>
          </a:p>
          <a:p>
            <a:pPr marL="225425" indent="-225425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Mentoring</a:t>
            </a:r>
          </a:p>
          <a:p>
            <a:pPr marL="225425" indent="-225425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endParaRPr lang="en-US" sz="1200" b="1" dirty="0"/>
          </a:p>
        </p:txBody>
      </p:sp>
      <p:sp>
        <p:nvSpPr>
          <p:cNvPr id="25605" name="Rectangle 3"/>
          <p:cNvSpPr txBox="1">
            <a:spLocks noChangeArrowheads="1"/>
          </p:cNvSpPr>
          <p:nvPr/>
        </p:nvSpPr>
        <p:spPr bwMode="auto">
          <a:xfrm>
            <a:off x="4227931" y="1026315"/>
            <a:ext cx="2274469" cy="5078922"/>
          </a:xfrm>
          <a:prstGeom prst="rect">
            <a:avLst/>
          </a:prstGeom>
          <a:gradFill>
            <a:gsLst>
              <a:gs pos="58000">
                <a:schemeClr val="accent1">
                  <a:lumMod val="5000"/>
                  <a:lumOff val="95000"/>
                </a:schemeClr>
              </a:gs>
              <a:gs pos="91000">
                <a:schemeClr val="accent1">
                  <a:lumMod val="45000"/>
                  <a:lumOff val="55000"/>
                </a:schemeClr>
              </a:gs>
              <a:gs pos="9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</a:pPr>
            <a:r>
              <a:rPr lang="en-US" sz="1200" b="1" dirty="0"/>
              <a:t>Wave IV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Demographic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Family, siblings, friends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 err="1"/>
              <a:t>Educ</a:t>
            </a:r>
            <a:r>
              <a:rPr lang="en-US" sz="1200" dirty="0"/>
              <a:t>, work, </a:t>
            </a:r>
            <a:r>
              <a:rPr lang="en-US" sz="1200" b="1" dirty="0"/>
              <a:t>military (records)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Physical and mental health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Daily activities and sleep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Relationships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Sexual, &amp; fertility histories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Substance use and abuse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 err="1"/>
              <a:t>Involvmt</a:t>
            </a:r>
            <a:r>
              <a:rPr lang="en-US" sz="1200" dirty="0"/>
              <a:t> w/criminal justice sys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Work attitudes and chars, </a:t>
            </a:r>
            <a:r>
              <a:rPr lang="en-US" sz="1200" dirty="0" err="1"/>
              <a:t>relig</a:t>
            </a:r>
            <a:endParaRPr lang="en-US" sz="1200" dirty="0"/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Economics, expectations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Big 5 Personality, stressors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Children and parenting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Civic participation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Cognitive function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Psychosocial factors</a:t>
            </a:r>
          </a:p>
          <a:p>
            <a:pPr marL="342900" indent="-342900" eaLnBrk="0" hangingPunct="0">
              <a:spcBef>
                <a:spcPct val="20000"/>
              </a:spcBef>
              <a:spcAft>
                <a:spcPct val="20000"/>
              </a:spcAft>
              <a:buClr>
                <a:srgbClr val="E4143C"/>
              </a:buClr>
            </a:pPr>
            <a:endParaRPr lang="en-US" sz="1200" dirty="0">
              <a:solidFill>
                <a:schemeClr val="accent2"/>
              </a:solidFill>
            </a:endParaRPr>
          </a:p>
          <a:p>
            <a:pPr marL="342900" indent="-342900" eaLnBrk="0" hangingPunct="0">
              <a:spcBef>
                <a:spcPct val="20000"/>
              </a:spcBef>
              <a:spcAft>
                <a:spcPct val="20000"/>
              </a:spcAft>
              <a:buClr>
                <a:srgbClr val="E4143C"/>
              </a:buClr>
            </a:pPr>
            <a:endParaRPr lang="en-US" sz="1100" dirty="0"/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</a:pPr>
            <a:endParaRPr lang="en-US" sz="1100" dirty="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FontTx/>
              <a:buChar char="•"/>
            </a:pPr>
            <a:endParaRPr lang="en-US" sz="1400" dirty="0"/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350968" y="136092"/>
            <a:ext cx="8229600" cy="963035"/>
          </a:xfrm>
          <a:prstGeom prst="rect">
            <a:avLst/>
          </a:prstGeom>
        </p:spPr>
        <p:txBody>
          <a:bodyPr anchor="ctr" anchorCtr="0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3200" dirty="0"/>
              <a:t>Questionnaire Content Across Waves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6603999" y="1026314"/>
            <a:ext cx="2309091" cy="5189759"/>
          </a:xfrm>
          <a:prstGeom prst="rect">
            <a:avLst/>
          </a:prstGeom>
          <a:gradFill>
            <a:gsLst>
              <a:gs pos="58000">
                <a:schemeClr val="accent1">
                  <a:lumMod val="5000"/>
                  <a:lumOff val="95000"/>
                </a:schemeClr>
              </a:gs>
              <a:gs pos="91000">
                <a:schemeClr val="accent1">
                  <a:lumMod val="45000"/>
                  <a:lumOff val="55000"/>
                </a:schemeClr>
              </a:gs>
              <a:gs pos="98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</a:pPr>
            <a:r>
              <a:rPr lang="en-US" sz="1200" b="1" dirty="0"/>
              <a:t>Wave V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Demographic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Family, siblings, friends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 err="1"/>
              <a:t>Educ</a:t>
            </a:r>
            <a:r>
              <a:rPr lang="en-US" sz="1200" dirty="0"/>
              <a:t>, work, military 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Physical and mental health</a:t>
            </a:r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ts val="50"/>
              </a:spcAft>
              <a:buClr>
                <a:schemeClr val="accent1"/>
              </a:buClr>
            </a:pPr>
            <a:r>
              <a:rPr lang="en-US" sz="1200" dirty="0"/>
              <a:t>Daily activities and sleep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Relationships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Sexual, &amp; fertility histories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Substance use and abuse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 err="1"/>
              <a:t>Involvmt</a:t>
            </a:r>
            <a:r>
              <a:rPr lang="en-US" sz="1200" dirty="0"/>
              <a:t> w/criminal justice sys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Work attitudes and chars, </a:t>
            </a:r>
            <a:r>
              <a:rPr lang="en-US" sz="1200" dirty="0" err="1"/>
              <a:t>relig</a:t>
            </a:r>
            <a:endParaRPr lang="en-US" sz="1200" dirty="0"/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Economics, expectations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Personality, Stressors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Children and parenting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Civic participation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Cognitive function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dirty="0"/>
              <a:t>Psychosocial factors</a:t>
            </a:r>
          </a:p>
          <a:p>
            <a:pPr marL="342900" indent="-342900" eaLnBrk="0" hangingPunct="0">
              <a:spcBef>
                <a:spcPct val="20000"/>
              </a:spcBef>
              <a:spcAft>
                <a:spcPts val="50"/>
              </a:spcAft>
              <a:buClr>
                <a:srgbClr val="E4143C"/>
              </a:buClr>
            </a:pPr>
            <a:r>
              <a:rPr lang="en-US" sz="1200" b="1" dirty="0"/>
              <a:t>Retrospective childhood health &amp; SES</a:t>
            </a:r>
          </a:p>
          <a:p>
            <a:pPr marL="342900" indent="-342900" eaLnBrk="0" hangingPunct="0">
              <a:spcBef>
                <a:spcPct val="20000"/>
              </a:spcBef>
              <a:spcAft>
                <a:spcPct val="20000"/>
              </a:spcAft>
              <a:buClr>
                <a:srgbClr val="E4143C"/>
              </a:buClr>
            </a:pPr>
            <a:endParaRPr lang="en-US" sz="1200" dirty="0">
              <a:solidFill>
                <a:schemeClr val="accent2"/>
              </a:solidFill>
            </a:endParaRPr>
          </a:p>
          <a:p>
            <a:pPr marL="342900" indent="-342900" eaLnBrk="0" hangingPunct="0">
              <a:spcBef>
                <a:spcPct val="20000"/>
              </a:spcBef>
              <a:spcAft>
                <a:spcPct val="20000"/>
              </a:spcAft>
              <a:buClr>
                <a:srgbClr val="E4143C"/>
              </a:buClr>
            </a:pPr>
            <a:endParaRPr lang="en-US" sz="1100" dirty="0"/>
          </a:p>
          <a:p>
            <a:pPr marL="342900" indent="-342900">
              <a:lnSpc>
                <a:spcPct val="95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</a:pPr>
            <a:endParaRPr lang="en-US" sz="1100" dirty="0"/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FontTx/>
              <a:buChar char="•"/>
            </a:pPr>
            <a:endParaRPr lang="en-US" sz="1400" dirty="0"/>
          </a:p>
        </p:txBody>
      </p:sp>
      <p:sp>
        <p:nvSpPr>
          <p:cNvPr id="8" name="Rectangle 7"/>
          <p:cNvSpPr/>
          <p:nvPr/>
        </p:nvSpPr>
        <p:spPr>
          <a:xfrm>
            <a:off x="304799" y="5867400"/>
            <a:ext cx="2262909" cy="72375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0209278"/>
      </p:ext>
    </p:extLst>
  </p:cSld>
  <p:clrMapOvr>
    <a:masterClrMapping/>
  </p:clrMapOvr>
  <p:transition spd="slow" advClick="0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7944544"/>
              </p:ext>
            </p:extLst>
          </p:nvPr>
        </p:nvGraphicFramePr>
        <p:xfrm>
          <a:off x="228600" y="738390"/>
          <a:ext cx="8617029" cy="398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2857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/>
                        <a:t>Adolescence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/>
                        <a:t>Transition to </a:t>
                      </a:r>
                      <a:r>
                        <a:rPr lang="en-US" sz="1500" dirty="0">
                          <a:sym typeface="Wingdings" pitchFamily="2" charset="2"/>
                        </a:rPr>
                        <a:t>Adulthood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>
                          <a:sym typeface="Wingdings" pitchFamily="2" charset="2"/>
                        </a:rPr>
                        <a:t>Young Adulthood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>
                          <a:sym typeface="Wingdings" pitchFamily="2" charset="2"/>
                        </a:rPr>
                        <a:t>Adulthood</a:t>
                      </a:r>
                      <a:endParaRPr lang="en-US" sz="1500" b="1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35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Wave I</a:t>
                      </a:r>
                      <a:r>
                        <a:rPr lang="en-US" sz="1500" baseline="0" dirty="0">
                          <a:solidFill>
                            <a:schemeClr val="bg1"/>
                          </a:solidFill>
                        </a:rPr>
                        <a:t>-II (</a:t>
                      </a: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Ages 12-20)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Wave III (Ages 18-26)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bg1"/>
                          </a:solidFill>
                          <a:sym typeface="Wingdings" pitchFamily="2" charset="2"/>
                        </a:rPr>
                        <a:t>Wave IV (Ages 24-32)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sym typeface="Wingdings" pitchFamily="2" charset="2"/>
                        </a:rPr>
                        <a:t>Wave V (Ages 32-42)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School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182865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College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College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Work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   Peer</a:t>
                      </a:r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Peer</a:t>
                      </a: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  Family</a:t>
                      </a:r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1208"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  Romantic Relationships</a:t>
                      </a:r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776"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  Neighborhood</a:t>
                      </a:r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3776"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  Community</a:t>
                      </a:r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400" dirty="0"/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cxnSp>
        <p:nvCxnSpPr>
          <p:cNvPr id="17475" name="Straight Arrow Connector 3"/>
          <p:cNvCxnSpPr>
            <a:cxnSpLocks noChangeShapeType="1"/>
          </p:cNvCxnSpPr>
          <p:nvPr/>
        </p:nvCxnSpPr>
        <p:spPr bwMode="auto">
          <a:xfrm>
            <a:off x="2035062" y="1010515"/>
            <a:ext cx="788987" cy="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76" name="Straight Arrow Connector 5"/>
          <p:cNvCxnSpPr>
            <a:cxnSpLocks noChangeShapeType="1"/>
          </p:cNvCxnSpPr>
          <p:nvPr/>
        </p:nvCxnSpPr>
        <p:spPr bwMode="auto">
          <a:xfrm>
            <a:off x="4148254" y="1016000"/>
            <a:ext cx="676161" cy="5666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77" name="Straight Arrow Connector 6"/>
          <p:cNvCxnSpPr>
            <a:cxnSpLocks noChangeShapeType="1"/>
          </p:cNvCxnSpPr>
          <p:nvPr/>
        </p:nvCxnSpPr>
        <p:spPr bwMode="auto">
          <a:xfrm>
            <a:off x="6521450" y="1021666"/>
            <a:ext cx="788988" cy="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78" name="TextBox 4"/>
          <p:cNvSpPr txBox="1">
            <a:spLocks noChangeArrowheads="1"/>
          </p:cNvSpPr>
          <p:nvPr/>
        </p:nvSpPr>
        <p:spPr bwMode="auto">
          <a:xfrm>
            <a:off x="933695" y="135087"/>
            <a:ext cx="710527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400" dirty="0">
                <a:solidFill>
                  <a:schemeClr val="accent1"/>
                </a:solidFill>
                <a:cs typeface="Arial" charset="0"/>
              </a:rPr>
              <a:t>Physical and Social Contextual Data Across Waves</a:t>
            </a:r>
          </a:p>
        </p:txBody>
      </p:sp>
      <p:cxnSp>
        <p:nvCxnSpPr>
          <p:cNvPr id="17479" name="Straight Arrow Connector 8"/>
          <p:cNvCxnSpPr>
            <a:cxnSpLocks noChangeShapeType="1"/>
          </p:cNvCxnSpPr>
          <p:nvPr/>
        </p:nvCxnSpPr>
        <p:spPr bwMode="auto">
          <a:xfrm flipV="1">
            <a:off x="2282878" y="2993211"/>
            <a:ext cx="6450946" cy="5583"/>
          </a:xfrm>
          <a:prstGeom prst="straightConnector1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Straight Arrow Connector 8">
            <a:extLst>
              <a:ext uri="{FF2B5EF4-FFF2-40B4-BE49-F238E27FC236}">
                <a16:creationId xmlns:a16="http://schemas.microsoft.com/office/drawing/2014/main" id="{B92E8A0F-0CC9-3747-9927-F0CE44DF1AC2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282878" y="3486987"/>
            <a:ext cx="6450946" cy="5583"/>
          </a:xfrm>
          <a:prstGeom prst="straightConnector1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504413D-31E7-FD46-8EC8-349788FD807A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282878" y="3939596"/>
            <a:ext cx="6450946" cy="5583"/>
          </a:xfrm>
          <a:prstGeom prst="straightConnector1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230C388-FA9E-5A44-A7A0-0932F19AD334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2282878" y="4482140"/>
            <a:ext cx="6450946" cy="5583"/>
          </a:xfrm>
          <a:prstGeom prst="straightConnector1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390590375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3"/>
          <p:cNvGraphicFramePr>
            <a:graphicFrameLocks/>
          </p:cNvGraphicFramePr>
          <p:nvPr>
            <p:extLst/>
          </p:nvPr>
        </p:nvGraphicFramePr>
        <p:xfrm>
          <a:off x="228600" y="738390"/>
          <a:ext cx="8685212" cy="5903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7130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130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32857"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/>
                        <a:t>Adolescence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/>
                        <a:t>Transition to </a:t>
                      </a:r>
                      <a:r>
                        <a:rPr lang="en-US" sz="1500" dirty="0">
                          <a:sym typeface="Wingdings" pitchFamily="2" charset="2"/>
                        </a:rPr>
                        <a:t>Adulthood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>
                          <a:sym typeface="Wingdings" pitchFamily="2" charset="2"/>
                        </a:rPr>
                        <a:t>Young Adulthood</a:t>
                      </a:r>
                      <a:endParaRPr lang="en-US" sz="1500" b="0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90000"/>
                        </a:lnSpc>
                        <a:spcBef>
                          <a:spcPts val="1200"/>
                        </a:spcBef>
                        <a:spcAft>
                          <a:spcPct val="10000"/>
                        </a:spcAft>
                        <a:buNone/>
                        <a:tabLst>
                          <a:tab pos="1768475" algn="l"/>
                          <a:tab pos="4003675" algn="l"/>
                          <a:tab pos="6635750" algn="l"/>
                        </a:tabLst>
                      </a:pPr>
                      <a:r>
                        <a:rPr lang="en-US" sz="1500" dirty="0">
                          <a:sym typeface="Wingdings" pitchFamily="2" charset="2"/>
                        </a:rPr>
                        <a:t>Adulthood</a:t>
                      </a:r>
                      <a:endParaRPr lang="en-US" sz="1500" b="1" dirty="0">
                        <a:solidFill>
                          <a:schemeClr val="bg1"/>
                        </a:solidFill>
                        <a:sym typeface="Wingdings" pitchFamily="2" charset="2"/>
                      </a:endParaRPr>
                    </a:p>
                  </a:txBody>
                  <a:tcPr marL="91433" marR="91433" marT="45722" marB="45722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8351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Wave I</a:t>
                      </a:r>
                      <a:r>
                        <a:rPr lang="en-US" sz="1500" baseline="0" dirty="0">
                          <a:solidFill>
                            <a:schemeClr val="bg1"/>
                          </a:solidFill>
                        </a:rPr>
                        <a:t>-II (</a:t>
                      </a: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Ages 12-20)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</a:rPr>
                        <a:t>Wave III (Ages 18-26)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>
                          <a:solidFill>
                            <a:schemeClr val="bg1"/>
                          </a:solidFill>
                          <a:sym typeface="Wingdings" pitchFamily="2" charset="2"/>
                        </a:rPr>
                        <a:t>Wave IV (Ages 24-32)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>
                          <a:solidFill>
                            <a:schemeClr val="bg1"/>
                          </a:solidFill>
                          <a:sym typeface="Wingdings" pitchFamily="2" charset="2"/>
                        </a:rPr>
                        <a:t>Wave V (Ages 32-42)</a:t>
                      </a:r>
                      <a:endParaRPr lang="en-US" sz="1500" b="0" dirty="0">
                        <a:solidFill>
                          <a:schemeClr val="bg1"/>
                        </a:solidFill>
                      </a:endParaRPr>
                    </a:p>
                  </a:txBody>
                  <a:tcPr marL="45716" marR="45716" marT="45722" marB="45722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92064">
                <a:tc gridSpan="3"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ym typeface="Wingdings" pitchFamily="2" charset="2"/>
                        </a:rPr>
                        <a:t>Embedded</a:t>
                      </a:r>
                      <a:r>
                        <a:rPr lang="en-US" sz="1400" baseline="0" dirty="0">
                          <a:sym typeface="Wingdings" pitchFamily="2" charset="2"/>
                        </a:rPr>
                        <a:t> genetic sample of ~3,000 pairs</a:t>
                      </a:r>
                      <a:endParaRPr lang="en-US" sz="1400" dirty="0"/>
                    </a:p>
                  </a:txBody>
                  <a:tcPr marL="182865" marR="45716" marT="45722" marB="45722"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L="45720" marR="45720"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 marL="91433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92064">
                <a:tc gridSpan="4">
                  <a:txBody>
                    <a:bodyPr/>
                    <a:lstStyle/>
                    <a:p>
                      <a:pPr algn="l"/>
                      <a:r>
                        <a:rPr lang="en-US" sz="1400" dirty="0">
                          <a:sym typeface="Wingdings" pitchFamily="2" charset="2"/>
                        </a:rPr>
                        <a:t>Physical development</a:t>
                      </a:r>
                    </a:p>
                  </a:txBody>
                  <a:tcPr marL="182865" marR="45716" marT="45722" marB="45722"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1500" dirty="0"/>
                    </a:p>
                  </a:txBody>
                  <a:tcPr marL="365760" marR="45720" anchor="ctr"/>
                </a:tc>
                <a:tc hMerge="1">
                  <a:txBody>
                    <a:bodyPr/>
                    <a:lstStyle/>
                    <a:p>
                      <a:pPr algn="l"/>
                      <a:endParaRPr lang="en-US" sz="1500" dirty="0"/>
                    </a:p>
                  </a:txBody>
                  <a:tcPr marL="274320" marR="4572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Height, weight 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182865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Height, weight 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Height, weight, waist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Height, weight, waist</a:t>
                      </a:r>
                      <a:endParaRPr lang="en-US" sz="1400" dirty="0">
                        <a:sym typeface="Wingdings" pitchFamily="2" charset="2"/>
                      </a:endParaRP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STI tests (urine)</a:t>
                      </a: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Metabolic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Metabolic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2064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HIV test (saliva)  </a:t>
                      </a: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Immune function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Immune function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521208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Genetic </a:t>
                      </a:r>
                    </a:p>
                    <a:p>
                      <a:pPr algn="l"/>
                      <a:r>
                        <a:rPr lang="en-US" sz="1400" dirty="0"/>
                        <a:t>(buccal cell DNA) </a:t>
                      </a:r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Inflammation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Inflammation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3776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Cardiovascular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Cardiovascular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93776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Genetic </a:t>
                      </a:r>
                      <a:br>
                        <a:rPr lang="en-US" sz="1400" dirty="0"/>
                      </a:br>
                      <a:r>
                        <a:rPr lang="en-US" sz="1400" dirty="0"/>
                        <a:t>(buccal cell DNA)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Genetic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(whole blood)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4820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Medications</a:t>
                      </a:r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dirty="0"/>
                        <a:t>Medications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93776"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45716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365731" marR="45716" marT="45722" marB="45722" anchor="ctr"/>
                </a:tc>
                <a:tc>
                  <a:txBody>
                    <a:bodyPr/>
                    <a:lstStyle/>
                    <a:p>
                      <a:pPr algn="l"/>
                      <a:endParaRPr lang="en-US" sz="1400" dirty="0"/>
                    </a:p>
                  </a:txBody>
                  <a:tcPr marL="274299" marR="45716" marT="45722" marB="45722"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Renal</a:t>
                      </a:r>
                    </a:p>
                  </a:txBody>
                  <a:tcPr marL="274299" marR="45716" marT="45722" marB="45722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cxnSp>
        <p:nvCxnSpPr>
          <p:cNvPr id="17475" name="Straight Arrow Connector 3"/>
          <p:cNvCxnSpPr>
            <a:cxnSpLocks noChangeShapeType="1"/>
          </p:cNvCxnSpPr>
          <p:nvPr/>
        </p:nvCxnSpPr>
        <p:spPr bwMode="auto">
          <a:xfrm>
            <a:off x="2035062" y="1010515"/>
            <a:ext cx="788987" cy="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76" name="Straight Arrow Connector 5"/>
          <p:cNvCxnSpPr>
            <a:cxnSpLocks noChangeShapeType="1"/>
          </p:cNvCxnSpPr>
          <p:nvPr/>
        </p:nvCxnSpPr>
        <p:spPr bwMode="auto">
          <a:xfrm>
            <a:off x="4148254" y="1016000"/>
            <a:ext cx="676161" cy="5666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77" name="Straight Arrow Connector 6"/>
          <p:cNvCxnSpPr>
            <a:cxnSpLocks noChangeShapeType="1"/>
          </p:cNvCxnSpPr>
          <p:nvPr/>
        </p:nvCxnSpPr>
        <p:spPr bwMode="auto">
          <a:xfrm>
            <a:off x="6521450" y="1021666"/>
            <a:ext cx="788988" cy="0"/>
          </a:xfrm>
          <a:prstGeom prst="straightConnector1">
            <a:avLst/>
          </a:prstGeom>
          <a:noFill/>
          <a:ln w="38100" algn="ctr">
            <a:solidFill>
              <a:schemeClr val="bg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78" name="TextBox 4"/>
          <p:cNvSpPr txBox="1">
            <a:spLocks noChangeArrowheads="1"/>
          </p:cNvSpPr>
          <p:nvPr/>
        </p:nvSpPr>
        <p:spPr bwMode="auto">
          <a:xfrm>
            <a:off x="2305050" y="126050"/>
            <a:ext cx="4264757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spcAft>
                <a:spcPct val="20000"/>
              </a:spcAft>
              <a:buClr>
                <a:schemeClr val="accent1"/>
              </a:buClr>
              <a:buChar char="•"/>
              <a:defRPr sz="2600"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spcAft>
                <a:spcPct val="20000"/>
              </a:spcAft>
              <a:buClr>
                <a:schemeClr val="accent1"/>
              </a:buClr>
              <a:buChar char="–"/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spcAft>
                <a:spcPct val="20000"/>
              </a:spcAft>
              <a:buClr>
                <a:schemeClr val="accent1"/>
              </a:buClr>
              <a:buChar char="•"/>
              <a:defRPr sz="2200"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spcAft>
                <a:spcPct val="20000"/>
              </a:spcAft>
              <a:buClr>
                <a:schemeClr val="accent1"/>
              </a:buClr>
              <a:buChar char="–"/>
              <a:defRPr sz="2000"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20000"/>
              </a:spcAft>
              <a:buClr>
                <a:schemeClr val="accent1"/>
              </a:buClr>
              <a:buChar char="»"/>
              <a:defRPr sz="20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400" dirty="0">
                <a:solidFill>
                  <a:schemeClr val="accent1"/>
                </a:solidFill>
                <a:cs typeface="Arial" charset="0"/>
              </a:rPr>
              <a:t>Biological Data Across Waves</a:t>
            </a:r>
          </a:p>
        </p:txBody>
      </p:sp>
      <p:cxnSp>
        <p:nvCxnSpPr>
          <p:cNvPr id="17479" name="Straight Arrow Connector 8"/>
          <p:cNvCxnSpPr>
            <a:cxnSpLocks noChangeShapeType="1"/>
          </p:cNvCxnSpPr>
          <p:nvPr/>
        </p:nvCxnSpPr>
        <p:spPr bwMode="auto">
          <a:xfrm flipV="1">
            <a:off x="2319454" y="2481147"/>
            <a:ext cx="6450946" cy="5583"/>
          </a:xfrm>
          <a:prstGeom prst="straightConnector1">
            <a:avLst/>
          </a:prstGeom>
          <a:noFill/>
          <a:ln w="38100" algn="ctr">
            <a:solidFill>
              <a:schemeClr val="accent1"/>
            </a:solidFill>
            <a:miter lim="800000"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  <p:extLst>
      <p:ext uri="{BB962C8B-B14F-4D97-AF65-F5344CB8AC3E}">
        <p14:creationId xmlns:p14="http://schemas.microsoft.com/office/powerpoint/2010/main" val="1924274268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554AE93-20FD-6D43-960F-D98C6582C312}"/>
              </a:ext>
            </a:extLst>
          </p:cNvPr>
          <p:cNvSpPr/>
          <p:nvPr/>
        </p:nvSpPr>
        <p:spPr>
          <a:xfrm>
            <a:off x="638827" y="501041"/>
            <a:ext cx="7966553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Suicidal ideation at Wave IV/V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Thoughts of suicide in the last 12 months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Alcohol use at Wave IV/V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Days drank alcohol in last 12 months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Drinks each time in last 12 months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Days drank alcohol in last 3 months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Drinks each time in last 3 months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Occasions of more than 4/5 drinks in a row in last 12 months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Marijuana use at Wave IV/V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Times used in last 30 days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Illegal drug use at Wave IV/V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Lifetime (IV) and last 30 day (V) use of cocaine, crystal meth, heroin, other illegal drugs (separately)</a:t>
            </a:r>
          </a:p>
          <a:p>
            <a:pPr marL="342900" marR="0" lvl="0" indent="-342900">
              <a:spcBef>
                <a:spcPts val="0"/>
              </a:spcBef>
              <a:spcAft>
                <a:spcPts val="0"/>
              </a:spcAft>
              <a:buFont typeface="Symbol" pitchFamily="2" charset="2"/>
              <a:buChar char="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Prescription drug abuse at Wave IV/V</a:t>
            </a:r>
          </a:p>
          <a:p>
            <a:pPr marL="742950" marR="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Lifetime (IV) and last 30 day (V) use of sedatives, tranquilizers, stimulants, painkillers (separately)</a:t>
            </a:r>
          </a:p>
          <a:p>
            <a:pPr marL="285750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DSM4 diagnosis at Wave IV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Lifetime diagnosis of alcohol abuse or dependence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Lifetime diagno</a:t>
            </a: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sis of cannabis abuse or dependence</a:t>
            </a:r>
          </a:p>
          <a:p>
            <a:pPr marL="742950" lvl="1" indent="-285750">
              <a:spcBef>
                <a:spcPts val="0"/>
              </a:spcBef>
              <a:spcAft>
                <a:spcPts val="0"/>
              </a:spcAft>
              <a:buFont typeface="Courier New" panose="02070309020205020404" pitchFamily="49" charset="0"/>
              <a:buChar char="o"/>
            </a:pPr>
            <a:r>
              <a:rPr lang="en-US" sz="2000" dirty="0">
                <a:effectLst/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Lifetime </a:t>
            </a:r>
            <a:r>
              <a:rPr lang="en-US" sz="2000" dirty="0">
                <a:latin typeface="+mj-lt"/>
                <a:ea typeface="MS Mincho" panose="02020609040205080304" pitchFamily="49" charset="-128"/>
                <a:cs typeface="Times New Roman" panose="02020603050405020304" pitchFamily="18" charset="0"/>
              </a:rPr>
              <a:t>diagnosis of other drug abuse or dependence</a:t>
            </a:r>
            <a:endParaRPr lang="en-US" sz="2000" dirty="0">
              <a:effectLst/>
              <a:latin typeface="+mj-lt"/>
              <a:ea typeface="MS Mincho" panose="02020609040205080304" pitchFamily="49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C5E0C27-C6ED-7B44-9E00-5AEFA0C30C3A}"/>
              </a:ext>
            </a:extLst>
          </p:cNvPr>
          <p:cNvSpPr txBox="1"/>
          <p:nvPr/>
        </p:nvSpPr>
        <p:spPr>
          <a:xfrm>
            <a:off x="789140" y="131709"/>
            <a:ext cx="596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Dependent variables to be predicted – despair behaviors</a:t>
            </a:r>
          </a:p>
        </p:txBody>
      </p:sp>
    </p:spTree>
    <p:extLst>
      <p:ext uri="{BB962C8B-B14F-4D97-AF65-F5344CB8AC3E}">
        <p14:creationId xmlns:p14="http://schemas.microsoft.com/office/powerpoint/2010/main" val="1007133305"/>
      </p:ext>
    </p:extLst>
  </p:cSld>
  <p:clrMapOvr>
    <a:masterClrMapping/>
  </p:clrMapOvr>
  <p:transition spd="slow" advClick="0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71A83-4B6D-644B-A9BC-11C050928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explore the data?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5075FF-96DB-5A4A-AFF6-E6D8BF82682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2518"/>
      </p:ext>
    </p:extLst>
  </p:cSld>
  <p:clrMapOvr>
    <a:masterClrMapping/>
  </p:clrMapOvr>
  <p:transition spd="slow" advClick="0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6" y="625675"/>
            <a:ext cx="8229600" cy="970856"/>
          </a:xfrm>
        </p:spPr>
      </p:pic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46959" y="2066434"/>
            <a:ext cx="8027633" cy="37131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80000"/>
              </a:lnSpc>
            </a:pPr>
            <a:r>
              <a:rPr lang="en-US" sz="2200" dirty="0"/>
              <a:t>Interactive tool, developed in 2015 by the Add Health Team</a:t>
            </a:r>
          </a:p>
          <a:p>
            <a:pPr marL="0" indent="0" fontAlgn="auto">
              <a:lnSpc>
                <a:spcPct val="80000"/>
              </a:lnSpc>
              <a:buNone/>
            </a:pPr>
            <a:endParaRPr lang="en-US" sz="2200" dirty="0"/>
          </a:p>
          <a:p>
            <a:pPr fontAlgn="auto">
              <a:lnSpc>
                <a:spcPct val="80000"/>
              </a:lnSpc>
            </a:pPr>
            <a:r>
              <a:rPr lang="en-US" sz="2200" dirty="0"/>
              <a:t>Developed in response to feedback that pdf codebooks were difficult to navigate and information on data collected across waves was nearly impossible to find</a:t>
            </a:r>
          </a:p>
          <a:p>
            <a:pPr fontAlgn="auto">
              <a:lnSpc>
                <a:spcPct val="80000"/>
              </a:lnSpc>
            </a:pPr>
            <a:endParaRPr lang="en-US" sz="2200" dirty="0"/>
          </a:p>
          <a:p>
            <a:pPr fontAlgn="auto">
              <a:lnSpc>
                <a:spcPct val="80000"/>
              </a:lnSpc>
            </a:pPr>
            <a:r>
              <a:rPr lang="en-US" sz="2200" dirty="0"/>
              <a:t>Browse by topic or search by variable name, keyword, or phrase to discover the rich volume of data collected by Add Health</a:t>
            </a:r>
          </a:p>
          <a:p>
            <a:pPr fontAlgn="auto">
              <a:lnSpc>
                <a:spcPct val="8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2249331442"/>
      </p:ext>
    </p:extLst>
  </p:cSld>
  <p:clrMapOvr>
    <a:masterClrMapping/>
  </p:clrMapOvr>
  <p:transition spd="slow" advClick="0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2B03A-3081-5240-8993-2752EFE21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BEB14-2B46-824E-908F-68605FD74F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Motivation for this project</a:t>
            </a:r>
          </a:p>
          <a:p>
            <a:r>
              <a:rPr lang="en-US" dirty="0"/>
              <a:t>Objectives</a:t>
            </a:r>
          </a:p>
          <a:p>
            <a:r>
              <a:rPr lang="en-US" dirty="0"/>
              <a:t>Data and Add Health introduction</a:t>
            </a:r>
          </a:p>
        </p:txBody>
      </p:sp>
    </p:spTree>
    <p:extLst>
      <p:ext uri="{BB962C8B-B14F-4D97-AF65-F5344CB8AC3E}">
        <p14:creationId xmlns:p14="http://schemas.microsoft.com/office/powerpoint/2010/main" val="1063092686"/>
      </p:ext>
    </p:extLst>
  </p:cSld>
  <p:clrMapOvr>
    <a:masterClrMapping/>
  </p:clrMapOvr>
  <p:transition spd="slow" advClick="0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976" y="279691"/>
            <a:ext cx="8229600" cy="970856"/>
          </a:xfrm>
        </p:spPr>
      </p:pic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46960" y="1757779"/>
            <a:ext cx="8027633" cy="40703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80000"/>
              </a:lnSpc>
            </a:pP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6757" t="25028" r="58713" b="19911"/>
          <a:stretch/>
        </p:blipFill>
        <p:spPr>
          <a:xfrm>
            <a:off x="226115" y="1250547"/>
            <a:ext cx="8549461" cy="53072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4249074" y="3222594"/>
            <a:ext cx="1965294" cy="75460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49074" y="4776186"/>
            <a:ext cx="2523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BROWSE BY TOPICS</a:t>
            </a:r>
          </a:p>
        </p:txBody>
      </p:sp>
      <p:sp>
        <p:nvSpPr>
          <p:cNvPr id="7" name="Rectangle 6"/>
          <p:cNvSpPr/>
          <p:nvPr/>
        </p:nvSpPr>
        <p:spPr>
          <a:xfrm>
            <a:off x="3962400" y="4544291"/>
            <a:ext cx="3195782" cy="84050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98786"/>
      </p:ext>
    </p:extLst>
  </p:cSld>
  <p:clrMapOvr>
    <a:masterClrMapping/>
  </p:clrMapOvr>
  <p:transition spd="slow" advClick="0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6650180" y="5798917"/>
            <a:ext cx="2299856" cy="8820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4799" y="5867399"/>
            <a:ext cx="2299856" cy="8820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93" y="226180"/>
            <a:ext cx="8229600" cy="970856"/>
          </a:xfrm>
        </p:spPr>
      </p:pic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646960" y="1757779"/>
            <a:ext cx="8027633" cy="40703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80000"/>
              </a:lnSpc>
            </a:pPr>
            <a:endParaRPr lang="en-US" sz="2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6683" t="25115" r="59140" b="3663"/>
          <a:stretch/>
        </p:blipFill>
        <p:spPr>
          <a:xfrm>
            <a:off x="1117586" y="1197036"/>
            <a:ext cx="6884414" cy="555244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76033" y="2583402"/>
            <a:ext cx="3027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BROWSE BY KEYWORDS</a:t>
            </a:r>
          </a:p>
        </p:txBody>
      </p:sp>
      <p:sp>
        <p:nvSpPr>
          <p:cNvPr id="2" name="Rectangle 1"/>
          <p:cNvSpPr/>
          <p:nvPr/>
        </p:nvSpPr>
        <p:spPr>
          <a:xfrm>
            <a:off x="5776033" y="2583402"/>
            <a:ext cx="3174003" cy="43688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089125"/>
      </p:ext>
    </p:extLst>
  </p:cSld>
  <p:clrMapOvr>
    <a:masterClrMapping/>
  </p:clrMapOvr>
  <p:transition spd="slow" advClick="0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BEF869-84E4-C24A-A95A-CD5C40253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2D927-9803-274C-9F42-DE6C3B10FF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084237"/>
      </p:ext>
    </p:extLst>
  </p:cSld>
  <p:clrMapOvr>
    <a:masterClrMapping/>
  </p:clrMapOvr>
  <p:transition spd="slow" advClick="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137D48-AFBE-B447-A3B4-9AF6E6C9C5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217" y="2699359"/>
            <a:ext cx="5140542" cy="415864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C896D90-7559-E140-9791-5232CF097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718" y="190151"/>
            <a:ext cx="4839282" cy="295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3029049"/>
      </p:ext>
    </p:extLst>
  </p:cSld>
  <p:clrMapOvr>
    <a:masterClrMapping/>
  </p:clrMapOvr>
  <p:transition spd="slow" advClick="0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0F4D41-AF8A-B94C-9E37-203CF9567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59" y="0"/>
            <a:ext cx="88404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074662"/>
      </p:ext>
    </p:extLst>
  </p:cSld>
  <p:clrMapOvr>
    <a:masterClrMapping/>
  </p:clrMapOvr>
  <p:transition spd="slow" advClick="0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546D1-4682-1A42-84AD-46F420B86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9F3FDA-A092-0B47-9430-4A8B6FEF63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177896"/>
      </p:ext>
    </p:extLst>
  </p:cSld>
  <p:clrMapOvr>
    <a:masterClrMapping/>
  </p:clrMapOvr>
  <p:transition spd="slow" advClick="0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F7108C-CC6A-E646-81AF-A7954A029A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Can we use supervised machine learning to predict the behaviors of despair?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732868-C9E3-7A4B-9401-FFBF082F5C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to traditional statistical methods</a:t>
            </a:r>
          </a:p>
          <a:p>
            <a:r>
              <a:rPr lang="en-US" dirty="0"/>
              <a:t>Are despair measures relevant in predicting behaviors?</a:t>
            </a:r>
          </a:p>
          <a:p>
            <a:r>
              <a:rPr lang="en-US" dirty="0"/>
              <a:t>Are different behaviors predicted similarly well?</a:t>
            </a:r>
          </a:p>
          <a:p>
            <a:r>
              <a:rPr lang="en-US" dirty="0"/>
              <a:t>Do different behaviors have similar important/relevant predictors?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b="1" dirty="0"/>
              <a:t>Is despair related to the behaviors that predict associated causes of death?</a:t>
            </a:r>
          </a:p>
        </p:txBody>
      </p:sp>
    </p:spTree>
    <p:extLst>
      <p:ext uri="{BB962C8B-B14F-4D97-AF65-F5344CB8AC3E}">
        <p14:creationId xmlns:p14="http://schemas.microsoft.com/office/powerpoint/2010/main" val="2197348079"/>
      </p:ext>
    </p:extLst>
  </p:cSld>
  <p:clrMapOvr>
    <a:masterClrMapping/>
  </p:clrMapOvr>
  <p:transition spd="slow" advClick="0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F65D74-FE77-594E-B416-8248EBB9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Definitions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4CFD38-12F9-014D-BD41-0B2E18EC1F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Deaths of despair - suicide, drug overdose, alcohol-related liver disease</a:t>
            </a:r>
          </a:p>
          <a:p>
            <a:r>
              <a:rPr lang="en-US" dirty="0"/>
              <a:t>Behaviors/diseases of despair – the behaviors and conditions that would predict “despair” causes of death:</a:t>
            </a:r>
          </a:p>
          <a:p>
            <a:pPr lvl="1"/>
            <a:r>
              <a:rPr lang="en-US" dirty="0"/>
              <a:t>Suicidal ideation</a:t>
            </a:r>
          </a:p>
          <a:p>
            <a:pPr lvl="1"/>
            <a:r>
              <a:rPr lang="en-US" dirty="0"/>
              <a:t>Drug use, abuse, misuse</a:t>
            </a:r>
          </a:p>
          <a:p>
            <a:pPr lvl="1"/>
            <a:r>
              <a:rPr lang="en-US" dirty="0"/>
              <a:t>Alcohol use, abuse, problematic drinking</a:t>
            </a:r>
          </a:p>
          <a:p>
            <a:r>
              <a:rPr lang="en-US" dirty="0"/>
              <a:t>Despair – emotional and cognitive measures of hopelessness</a:t>
            </a:r>
          </a:p>
        </p:txBody>
      </p:sp>
    </p:spTree>
    <p:extLst>
      <p:ext uri="{BB962C8B-B14F-4D97-AF65-F5344CB8AC3E}">
        <p14:creationId xmlns:p14="http://schemas.microsoft.com/office/powerpoint/2010/main" val="2806769936"/>
      </p:ext>
    </p:extLst>
  </p:cSld>
  <p:clrMapOvr>
    <a:masterClrMapping/>
  </p:clrMapOvr>
  <p:transition spd="slow" advClick="0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4603E-2AB0-2743-9820-0D6304B54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and Add Health Introduction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686CDB-4240-1C4E-BB90-23845FA46D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420378"/>
      </p:ext>
    </p:extLst>
  </p:cSld>
  <p:clrMapOvr>
    <a:masterClrMapping/>
  </p:clrMapOvr>
  <p:transition spd="slow" advClick="0">
    <p:cover/>
  </p:transition>
</p:sld>
</file>

<file path=ppt/theme/theme1.xml><?xml version="1.0" encoding="utf-8"?>
<a:theme xmlns:a="http://schemas.openxmlformats.org/drawingml/2006/main" name="Office Theme">
  <a:themeElements>
    <a:clrScheme name="AH 201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376ABB"/>
      </a:accent1>
      <a:accent2>
        <a:srgbClr val="8CD50B"/>
      </a:accent2>
      <a:accent3>
        <a:srgbClr val="EF6B01"/>
      </a:accent3>
      <a:accent4>
        <a:srgbClr val="F5E10E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AH 2014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376ABB"/>
    </a:accent1>
    <a:accent2>
      <a:srgbClr val="8CD50B"/>
    </a:accent2>
    <a:accent3>
      <a:srgbClr val="EF6B01"/>
    </a:accent3>
    <a:accent4>
      <a:srgbClr val="F5E10E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13358</TotalTime>
  <Words>1011</Words>
  <Application>Microsoft Macintosh PowerPoint</Application>
  <PresentationFormat>On-screen Show (4:3)</PresentationFormat>
  <Paragraphs>279</Paragraphs>
  <Slides>21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9" baseType="lpstr">
      <vt:lpstr>MS Mincho</vt:lpstr>
      <vt:lpstr>Arial</vt:lpstr>
      <vt:lpstr>Arial Narrow</vt:lpstr>
      <vt:lpstr>Courier New</vt:lpstr>
      <vt:lpstr>Symbol</vt:lpstr>
      <vt:lpstr>Times New Roman</vt:lpstr>
      <vt:lpstr>Wingdings</vt:lpstr>
      <vt:lpstr>Office Theme</vt:lpstr>
      <vt:lpstr>PowerPoint Presentation</vt:lpstr>
      <vt:lpstr>Overview</vt:lpstr>
      <vt:lpstr>Motivation</vt:lpstr>
      <vt:lpstr>PowerPoint Presentation</vt:lpstr>
      <vt:lpstr>PowerPoint Presentation</vt:lpstr>
      <vt:lpstr>objectives</vt:lpstr>
      <vt:lpstr>Can we use supervised machine learning to predict the behaviors of despair?</vt:lpstr>
      <vt:lpstr>Definitions</vt:lpstr>
      <vt:lpstr>Data and Add Health Introduction</vt:lpstr>
      <vt:lpstr>Key Features of Add Health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How do you explore the data?</vt:lpstr>
      <vt:lpstr>PowerPoint Presentation</vt:lpstr>
      <vt:lpstr>PowerPoint Presentation</vt:lpstr>
      <vt:lpstr>PowerPoint Presentation</vt:lpstr>
    </vt:vector>
  </TitlesOfParts>
  <Company>UNC - Chapel Hill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 Slide Title</dc:title>
  <dc:creator>Carolina Population Center</dc:creator>
  <cp:lastModifiedBy>Lauren Gaydosh</cp:lastModifiedBy>
  <cp:revision>340</cp:revision>
  <cp:lastPrinted>1998-04-21T11:55:12Z</cp:lastPrinted>
  <dcterms:created xsi:type="dcterms:W3CDTF">1998-03-04T20:02:26Z</dcterms:created>
  <dcterms:modified xsi:type="dcterms:W3CDTF">2020-01-09T19:22:49Z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emplateType">
    <vt:i4>1</vt:i4>
  </property>
  <property fmtid="{D5CDD505-2E9C-101B-9397-08002B2CF9AE}" pid="3" name="GraphicType">
    <vt:i4>1</vt:i4>
  </property>
  <property fmtid="{D5CDD505-2E9C-101B-9397-08002B2CF9AE}" pid="4" name="Compression">
    <vt:i4>100</vt:i4>
  </property>
  <property fmtid="{D5CDD505-2E9C-101B-9397-08002B2CF9AE}" pid="5" name="ScreenSize">
    <vt:i4>1</vt:i4>
  </property>
  <property fmtid="{D5CDD505-2E9C-101B-9397-08002B2CF9AE}" pid="6" name="ScreenUsage">
    <vt:i4>2</vt:i4>
  </property>
  <property fmtid="{D5CDD505-2E9C-101B-9397-08002B2CF9AE}" pid="7" name="MailAddress">
    <vt:lpwstr>addhealth@unc.edu</vt:lpwstr>
  </property>
  <property fmtid="{D5CDD505-2E9C-101B-9397-08002B2CF9AE}" pid="8" name="HomePage">
    <vt:lpwstr>http://www.cpc.unc.edu/projects/addhealth/</vt:lpwstr>
  </property>
  <property fmtid="{D5CDD505-2E9C-101B-9397-08002B2CF9AE}" pid="9" name="Other">
    <vt:lpwstr/>
  </property>
  <property fmtid="{D5CDD505-2E9C-101B-9397-08002B2CF9AE}" pid="10" name="DownloadOriginal">
    <vt:bool>true</vt:bool>
  </property>
  <property fmtid="{D5CDD505-2E9C-101B-9397-08002B2CF9AE}" pid="11" name="DownloadIEButton">
    <vt:bool>false</vt:bool>
  </property>
  <property fmtid="{D5CDD505-2E9C-101B-9397-08002B2CF9AE}" pid="12" name="UseBrowserColor">
    <vt:bool>false</vt:bool>
  </property>
  <property fmtid="{D5CDD505-2E9C-101B-9397-08002B2CF9AE}" pid="13" name="BackColor">
    <vt:i4>16777215</vt:i4>
  </property>
  <property fmtid="{D5CDD505-2E9C-101B-9397-08002B2CF9AE}" pid="14" name="TextColor">
    <vt:i4>0</vt:i4>
  </property>
  <property fmtid="{D5CDD505-2E9C-101B-9397-08002B2CF9AE}" pid="15" name="LinkColor">
    <vt:i4>8388608</vt:i4>
  </property>
  <property fmtid="{D5CDD505-2E9C-101B-9397-08002B2CF9AE}" pid="16" name="VisitedColor">
    <vt:i4>128</vt:i4>
  </property>
  <property fmtid="{D5CDD505-2E9C-101B-9397-08002B2CF9AE}" pid="17" name="TransparentButton">
    <vt:i4>0</vt:i4>
  </property>
  <property fmtid="{D5CDD505-2E9C-101B-9397-08002B2CF9AE}" pid="18" name="ButtonType">
    <vt:i4>3</vt:i4>
  </property>
  <property fmtid="{D5CDD505-2E9C-101B-9397-08002B2CF9AE}" pid="19" name="ShowNotes">
    <vt:bool>true</vt:bool>
  </property>
  <property fmtid="{D5CDD505-2E9C-101B-9397-08002B2CF9AE}" pid="20" name="NavBtnPos">
    <vt:i4>4</vt:i4>
  </property>
  <property fmtid="{D5CDD505-2E9C-101B-9397-08002B2CF9AE}" pid="21" name="OutputDir">
    <vt:lpwstr>W:\HTML\adhealth\pages</vt:lpwstr>
  </property>
</Properties>
</file>